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87"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Be Vietnam Bold" panose="020B0604020202020204" charset="-93"/>
      <p:regular r:id="rId33"/>
    </p:embeddedFont>
    <p:embeddedFont>
      <p:font typeface="Calibri" panose="020F0502020204030204" pitchFamily="34" charset="0"/>
      <p:regular r:id="rId34"/>
      <p:bold r:id="rId35"/>
      <p:italic r:id="rId36"/>
      <p:boldItalic r:id="rId37"/>
    </p:embeddedFont>
    <p:embeddedFont>
      <p:font typeface="Canva Sans Bold" panose="020B0604020202020204" charset="0"/>
      <p:regular r:id="rId38"/>
    </p:embeddedFont>
    <p:embeddedFont>
      <p:font typeface="Cascadia Code" panose="020B0609020000020004" pitchFamily="49" charset="0"/>
      <p:regular r:id="rId39"/>
      <p:bold r:id="rId40"/>
      <p:italic r:id="rId41"/>
      <p:boldItalic r:id="rId42"/>
    </p:embeddedFont>
    <p:embeddedFont>
      <p:font typeface="CS Gordon Serif" panose="020B0604020202020204" charset="0"/>
      <p:regular r:id="rId43"/>
    </p:embeddedFont>
    <p:embeddedFont>
      <p:font typeface="Fira Sans Light" panose="020B0403050000020004" pitchFamily="34" charset="0"/>
      <p:regular r:id="rId44"/>
      <p:italic r:id="rId45"/>
    </p:embeddedFont>
    <p:embeddedFont>
      <p:font typeface="Glacial Indifference" panose="020B0604020202020204" charset="0"/>
      <p:regular r:id="rId46"/>
    </p:embeddedFont>
    <p:embeddedFont>
      <p:font typeface="Inter Bold" panose="020B0604020202020204" charset="0"/>
      <p:regular r:id="rId47"/>
    </p:embeddedFont>
    <p:embeddedFont>
      <p:font typeface="Muli Black" panose="020B0604020202020204" charset="-93"/>
      <p:regular r:id="rId48"/>
    </p:embeddedFont>
    <p:embeddedFont>
      <p:font typeface="Muli Bold" panose="020B0604020202020204" charset="-93"/>
      <p:regular r:id="rId49"/>
    </p:embeddedFont>
    <p:embeddedFont>
      <p:font typeface="Muli Regular" panose="020B0604020202020204" charset="-93"/>
      <p:regular r:id="rId50"/>
    </p:embeddedFont>
    <p:embeddedFont>
      <p:font typeface="Open Sans Bold Bold" panose="020B0604020202020204" charset="0"/>
      <p:regular r:id="rId51"/>
    </p:embeddedFont>
    <p:embeddedFont>
      <p:font typeface="Open Sauce" panose="020B0604020202020204" charset="0"/>
      <p:regular r:id="rId52"/>
    </p:embeddedFont>
    <p:embeddedFont>
      <p:font typeface="Open Sauce Bold" panose="020B0604020202020204" charset="0"/>
      <p:regular r:id="rId53"/>
    </p:embeddedFont>
    <p:embeddedFont>
      <p:font typeface="Oswald" panose="00000500000000000000" pitchFamily="2" charset="-93"/>
      <p:regular r:id="rId54"/>
      <p:bold r:id="rId55"/>
    </p:embeddedFont>
    <p:embeddedFont>
      <p:font typeface="Times" panose="02020603050405020304" pitchFamily="18"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E2E9"/>
    <a:srgbClr val="A2F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3.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7.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sv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svg"/></Relationships>
</file>

<file path=ppt/slides/_rels/slide25.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svg"/><Relationship Id="rId18" Type="http://schemas.microsoft.com/office/2007/relationships/hdphoto" Target="../media/hdphoto1.wdp"/><Relationship Id="rId3" Type="http://schemas.openxmlformats.org/officeDocument/2006/relationships/image" Target="../media/image69.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68.jpeg"/><Relationship Id="rId16" Type="http://schemas.openxmlformats.org/officeDocument/2006/relationships/image" Target="../media/image83.svg"/><Relationship Id="rId20"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6.png"/><Relationship Id="rId1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sv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8.sv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8.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image" Target="../media/image92.sv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image" Target="../media/image91.png"/><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7.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image" Target="../media/image94.svg"/><Relationship Id="rId15" Type="http://schemas.openxmlformats.org/officeDocument/2006/relationships/image" Target="../media/image104.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svg"/></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3.sv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94" b="1240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32207">
            <a:off x="7835833" y="-189045"/>
            <a:ext cx="14126902" cy="14126902"/>
          </a:xfrm>
          <a:prstGeom prst="rect">
            <a:avLst/>
          </a:prstGeom>
        </p:spPr>
      </p:pic>
      <p:pic>
        <p:nvPicPr>
          <p:cNvPr id="4" name="Picture 4"/>
          <p:cNvPicPr>
            <a:picLocks noChangeAspect="1"/>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69018" y="0"/>
            <a:ext cx="10418482" cy="10418482"/>
          </a:xfrm>
          <a:prstGeom prst="rect">
            <a:avLst/>
          </a:prstGeom>
        </p:spPr>
      </p:pic>
      <p:pic>
        <p:nvPicPr>
          <p:cNvPr id="5" name="Picture 5"/>
          <p:cNvPicPr>
            <a:picLocks noChangeAspect="1"/>
          </p:cNvPicPr>
          <p:nvPr/>
        </p:nvPicPr>
        <p:blipFill>
          <a:blip r:embed="rId7">
            <a:alphaModFix amt="29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742041">
            <a:off x="2653508" y="-1741711"/>
            <a:ext cx="12936810" cy="13527083"/>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002772">
            <a:off x="7720179" y="6193841"/>
            <a:ext cx="4460745" cy="2327698"/>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47202" y="-2603804"/>
            <a:ext cx="4092356" cy="411480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752675" y="9002992"/>
            <a:ext cx="4092356" cy="4114800"/>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45153" y="2884050"/>
            <a:ext cx="373664" cy="373664"/>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712452" y="5525556"/>
            <a:ext cx="373664" cy="373664"/>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009544" y="7997985"/>
            <a:ext cx="244053" cy="244053"/>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54052" y="1942039"/>
            <a:ext cx="244053" cy="244053"/>
          </a:xfrm>
          <a:prstGeom prst="rect">
            <a:avLst/>
          </a:prstGeom>
        </p:spPr>
      </p:pic>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941441" y="9136274"/>
            <a:ext cx="244053" cy="244053"/>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731718" y="148787"/>
            <a:ext cx="693081" cy="693081"/>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693062" y="655036"/>
            <a:ext cx="373664" cy="373664"/>
          </a:xfrm>
          <a:prstGeom prst="rect">
            <a:avLst/>
          </a:prstGeom>
        </p:spPr>
      </p:pic>
      <p:pic>
        <p:nvPicPr>
          <p:cNvPr id="16" name="Picture 1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337026" y="5021831"/>
            <a:ext cx="2789385" cy="877388"/>
          </a:xfrm>
          <a:prstGeom prst="rect">
            <a:avLst/>
          </a:prstGeom>
        </p:spPr>
      </p:pic>
      <p:sp>
        <p:nvSpPr>
          <p:cNvPr id="17" name="TextBox 17"/>
          <p:cNvSpPr txBox="1"/>
          <p:nvPr/>
        </p:nvSpPr>
        <p:spPr>
          <a:xfrm>
            <a:off x="3852857" y="933450"/>
            <a:ext cx="10538114" cy="919719"/>
          </a:xfrm>
          <a:prstGeom prst="rect">
            <a:avLst/>
          </a:prstGeom>
        </p:spPr>
        <p:txBody>
          <a:bodyPr lIns="0" tIns="0" rIns="0" bIns="0" rtlCol="0" anchor="t">
            <a:spAutoFit/>
          </a:bodyPr>
          <a:lstStyle/>
          <a:p>
            <a:pPr algn="ctr">
              <a:lnSpc>
                <a:spcPts val="7581"/>
              </a:lnSpc>
              <a:spcBef>
                <a:spcPct val="0"/>
              </a:spcBef>
            </a:pPr>
            <a:r>
              <a:rPr lang="en-US" sz="5415" dirty="0">
                <a:solidFill>
                  <a:srgbClr val="FFFFFF"/>
                </a:solidFill>
                <a:latin typeface="Muli Regular"/>
              </a:rPr>
              <a:t>REINFORCEMENT LEARNING</a:t>
            </a:r>
          </a:p>
        </p:txBody>
      </p:sp>
      <p:sp>
        <p:nvSpPr>
          <p:cNvPr id="18" name="TextBox 18"/>
          <p:cNvSpPr txBox="1"/>
          <p:nvPr/>
        </p:nvSpPr>
        <p:spPr>
          <a:xfrm>
            <a:off x="433385" y="2062267"/>
            <a:ext cx="17421230" cy="2228706"/>
          </a:xfrm>
          <a:prstGeom prst="rect">
            <a:avLst/>
          </a:prstGeom>
        </p:spPr>
        <p:txBody>
          <a:bodyPr lIns="0" tIns="0" rIns="0" bIns="0" rtlCol="0" anchor="t">
            <a:spAutoFit/>
          </a:bodyPr>
          <a:lstStyle/>
          <a:p>
            <a:pPr algn="ctr">
              <a:lnSpc>
                <a:spcPts val="8932"/>
              </a:lnSpc>
            </a:pPr>
            <a:r>
              <a:rPr lang="en-US" sz="6380" dirty="0">
                <a:solidFill>
                  <a:srgbClr val="FFFFFF"/>
                </a:solidFill>
                <a:latin typeface="Muli Black"/>
              </a:rPr>
              <a:t>BASIC CONCEPTS, </a:t>
            </a:r>
          </a:p>
          <a:p>
            <a:pPr algn="ctr">
              <a:lnSpc>
                <a:spcPts val="8932"/>
              </a:lnSpc>
              <a:spcBef>
                <a:spcPct val="0"/>
              </a:spcBef>
            </a:pPr>
            <a:r>
              <a:rPr lang="en-US" sz="6380" dirty="0">
                <a:solidFill>
                  <a:srgbClr val="FFFFFF"/>
                </a:solidFill>
                <a:latin typeface="Muli Black"/>
              </a:rPr>
              <a:t>FARAMA GYMNASIUM PACKAGE</a:t>
            </a:r>
          </a:p>
        </p:txBody>
      </p:sp>
      <p:sp>
        <p:nvSpPr>
          <p:cNvPr id="19" name="TextBox 19"/>
          <p:cNvSpPr txBox="1"/>
          <p:nvPr/>
        </p:nvSpPr>
        <p:spPr>
          <a:xfrm>
            <a:off x="7571832" y="5121510"/>
            <a:ext cx="2319773" cy="642710"/>
          </a:xfrm>
          <a:prstGeom prst="rect">
            <a:avLst/>
          </a:prstGeom>
        </p:spPr>
        <p:txBody>
          <a:bodyPr lIns="0" tIns="0" rIns="0" bIns="0" rtlCol="0" anchor="t">
            <a:spAutoFit/>
          </a:bodyPr>
          <a:lstStyle/>
          <a:p>
            <a:pPr algn="ctr">
              <a:lnSpc>
                <a:spcPts val="5221"/>
              </a:lnSpc>
              <a:spcBef>
                <a:spcPct val="0"/>
              </a:spcBef>
            </a:pPr>
            <a:r>
              <a:rPr lang="en-US" sz="3729" dirty="0" err="1">
                <a:solidFill>
                  <a:srgbClr val="FFFFFF"/>
                </a:solidFill>
                <a:latin typeface="Muli Black"/>
              </a:rPr>
              <a:t>Nhóm</a:t>
            </a:r>
            <a:r>
              <a:rPr lang="en-US" sz="3729" dirty="0">
                <a:solidFill>
                  <a:srgbClr val="FFFFFF"/>
                </a:solidFill>
                <a:latin typeface="Muli Black"/>
              </a:rPr>
              <a:t> 10</a:t>
            </a:r>
          </a:p>
        </p:txBody>
      </p:sp>
      <p:sp>
        <p:nvSpPr>
          <p:cNvPr id="20" name="TextBox 20"/>
          <p:cNvSpPr txBox="1"/>
          <p:nvPr/>
        </p:nvSpPr>
        <p:spPr>
          <a:xfrm>
            <a:off x="1587036" y="6729437"/>
            <a:ext cx="4599384" cy="447481"/>
          </a:xfrm>
          <a:prstGeom prst="rect">
            <a:avLst/>
          </a:prstGeom>
        </p:spPr>
        <p:txBody>
          <a:bodyPr lIns="0" tIns="0" rIns="0" bIns="0" rtlCol="0" anchor="t">
            <a:spAutoFit/>
          </a:bodyPr>
          <a:lstStyle/>
          <a:p>
            <a:pPr algn="just">
              <a:lnSpc>
                <a:spcPts val="3685"/>
              </a:lnSpc>
              <a:spcBef>
                <a:spcPct val="0"/>
              </a:spcBef>
            </a:pPr>
            <a:r>
              <a:rPr lang="en-US" sz="2632" dirty="0">
                <a:solidFill>
                  <a:srgbClr val="FFFFFF"/>
                </a:solidFill>
                <a:latin typeface="Muli Black"/>
              </a:rPr>
              <a:t>Hoàng Mai </a:t>
            </a:r>
            <a:r>
              <a:rPr lang="en-US" sz="2632" dirty="0" err="1">
                <a:solidFill>
                  <a:srgbClr val="FFFFFF"/>
                </a:solidFill>
                <a:latin typeface="Muli Black"/>
              </a:rPr>
              <a:t>Hiếu</a:t>
            </a:r>
            <a:r>
              <a:rPr lang="en-US" sz="2632" dirty="0">
                <a:solidFill>
                  <a:srgbClr val="FFFFFF"/>
                </a:solidFill>
                <a:latin typeface="Muli Black"/>
              </a:rPr>
              <a:t> - 21110882</a:t>
            </a:r>
          </a:p>
        </p:txBody>
      </p:sp>
      <p:sp>
        <p:nvSpPr>
          <p:cNvPr id="21" name="TextBox 21"/>
          <p:cNvSpPr txBox="1"/>
          <p:nvPr/>
        </p:nvSpPr>
        <p:spPr>
          <a:xfrm>
            <a:off x="1587036" y="7339371"/>
            <a:ext cx="6598458"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Trương Nguyễn Thùy Trang - 21110691</a:t>
            </a:r>
          </a:p>
        </p:txBody>
      </p:sp>
      <p:sp>
        <p:nvSpPr>
          <p:cNvPr id="22" name="TextBox 22"/>
          <p:cNvSpPr txBox="1"/>
          <p:nvPr/>
        </p:nvSpPr>
        <p:spPr>
          <a:xfrm>
            <a:off x="1587036" y="7949304"/>
            <a:ext cx="4773776" cy="447481"/>
          </a:xfrm>
          <a:prstGeom prst="rect">
            <a:avLst/>
          </a:prstGeom>
        </p:spPr>
        <p:txBody>
          <a:bodyPr lIns="0" tIns="0" rIns="0" bIns="0" rtlCol="0" anchor="t">
            <a:spAutoFit/>
          </a:bodyPr>
          <a:lstStyle/>
          <a:p>
            <a:pPr>
              <a:lnSpc>
                <a:spcPts val="3685"/>
              </a:lnSpc>
              <a:spcBef>
                <a:spcPct val="0"/>
              </a:spcBef>
            </a:pPr>
            <a:r>
              <a:rPr lang="en-US" sz="2632">
                <a:solidFill>
                  <a:srgbClr val="FFFFFF"/>
                </a:solidFill>
                <a:latin typeface="Muli Black"/>
              </a:rPr>
              <a:t>Đặng Công Tuấn - 21110709</a:t>
            </a:r>
          </a:p>
        </p:txBody>
      </p:sp>
      <p:sp>
        <p:nvSpPr>
          <p:cNvPr id="23" name="TextBox 23"/>
          <p:cNvSpPr txBox="1"/>
          <p:nvPr/>
        </p:nvSpPr>
        <p:spPr>
          <a:xfrm>
            <a:off x="1587036" y="8558710"/>
            <a:ext cx="459938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Nguyễn Văn Tín - 21110931</a:t>
            </a:r>
          </a:p>
        </p:txBody>
      </p:sp>
      <p:sp>
        <p:nvSpPr>
          <p:cNvPr id="24" name="TextBox 24"/>
          <p:cNvSpPr txBox="1"/>
          <p:nvPr/>
        </p:nvSpPr>
        <p:spPr>
          <a:xfrm>
            <a:off x="11464876" y="6729437"/>
            <a:ext cx="5029646"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Thành </a:t>
            </a:r>
            <a:r>
              <a:rPr lang="en-US" sz="2632" dirty="0" err="1">
                <a:solidFill>
                  <a:srgbClr val="FFFFFF"/>
                </a:solidFill>
                <a:latin typeface="Muli Black"/>
              </a:rPr>
              <a:t>Lộc</a:t>
            </a:r>
            <a:r>
              <a:rPr lang="en-US" sz="2632" dirty="0">
                <a:solidFill>
                  <a:srgbClr val="FFFFFF"/>
                </a:solidFill>
                <a:latin typeface="Muli Black"/>
              </a:rPr>
              <a:t> - 21110879</a:t>
            </a:r>
          </a:p>
        </p:txBody>
      </p:sp>
      <p:sp>
        <p:nvSpPr>
          <p:cNvPr id="25" name="TextBox 25"/>
          <p:cNvSpPr txBox="1"/>
          <p:nvPr/>
        </p:nvSpPr>
        <p:spPr>
          <a:xfrm>
            <a:off x="11464876" y="7339371"/>
            <a:ext cx="4894485"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Trần</a:t>
            </a:r>
            <a:r>
              <a:rPr lang="en-US" sz="2632" dirty="0">
                <a:solidFill>
                  <a:srgbClr val="FFFFFF"/>
                </a:solidFill>
                <a:latin typeface="Muli Black"/>
              </a:rPr>
              <a:t> Hoàng </a:t>
            </a:r>
            <a:r>
              <a:rPr lang="en-US" sz="2632" dirty="0" err="1">
                <a:solidFill>
                  <a:srgbClr val="FFFFFF"/>
                </a:solidFill>
                <a:latin typeface="Muli Black"/>
              </a:rPr>
              <a:t>Phúc</a:t>
            </a:r>
            <a:r>
              <a:rPr lang="en-US" sz="2632" dirty="0">
                <a:solidFill>
                  <a:srgbClr val="FFFFFF"/>
                </a:solidFill>
                <a:latin typeface="Muli Black"/>
              </a:rPr>
              <a:t> - 21110606</a:t>
            </a:r>
          </a:p>
        </p:txBody>
      </p:sp>
      <p:sp>
        <p:nvSpPr>
          <p:cNvPr id="26" name="TextBox 26"/>
          <p:cNvSpPr txBox="1"/>
          <p:nvPr/>
        </p:nvSpPr>
        <p:spPr>
          <a:xfrm>
            <a:off x="11464876" y="7872459"/>
            <a:ext cx="5800068"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Hoàng </a:t>
            </a:r>
            <a:r>
              <a:rPr lang="en-US" sz="2632" dirty="0" err="1">
                <a:solidFill>
                  <a:srgbClr val="FFFFFF"/>
                </a:solidFill>
                <a:latin typeface="Muli Black"/>
              </a:rPr>
              <a:t>Phương</a:t>
            </a:r>
            <a:r>
              <a:rPr lang="en-US" sz="2632" dirty="0">
                <a:solidFill>
                  <a:srgbClr val="FFFFFF"/>
                </a:solidFill>
                <a:latin typeface="Muli Black"/>
              </a:rPr>
              <a:t> - 21110609</a:t>
            </a:r>
          </a:p>
        </p:txBody>
      </p:sp>
      <p:sp>
        <p:nvSpPr>
          <p:cNvPr id="27" name="TextBox 27"/>
          <p:cNvSpPr txBox="1"/>
          <p:nvPr/>
        </p:nvSpPr>
        <p:spPr>
          <a:xfrm>
            <a:off x="11464876" y="8481864"/>
            <a:ext cx="517832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Mai Đình Hồng Sơn - 21110465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Scale>
                                      <p:cBhvr>
                                        <p:cTn id="2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6"/>
                                        </p:tgtEl>
                                        <p:attrNameLst>
                                          <p:attrName>ppt_x</p:attrName>
                                          <p:attrName>ppt_y</p:attrName>
                                        </p:attrNameLst>
                                      </p:cBhvr>
                                    </p:animMotion>
                                    <p:animEffect transition="in" filter="fade">
                                      <p:cBhvr>
                                        <p:cTn id="23" dur="1000"/>
                                        <p:tgtEl>
                                          <p:spTgt spid="16"/>
                                        </p:tgtEl>
                                      </p:cBhvr>
                                    </p:animEffect>
                                  </p:childTnLst>
                                </p:cTn>
                              </p:par>
                              <p:par>
                                <p:cTn id="24" presetID="52" presetClass="entr" presetSubtype="0" fill="hold" grpId="2" nodeType="withEffect">
                                  <p:stCondLst>
                                    <p:cond delay="0"/>
                                  </p:stCondLst>
                                  <p:childTnLst>
                                    <p:set>
                                      <p:cBhvr>
                                        <p:cTn id="25" dur="1" fill="hold">
                                          <p:stCondLst>
                                            <p:cond delay="0"/>
                                          </p:stCondLst>
                                        </p:cTn>
                                        <p:tgtEl>
                                          <p:spTgt spid="24"/>
                                        </p:tgtEl>
                                        <p:attrNameLst>
                                          <p:attrName>style.visibility</p:attrName>
                                        </p:attrNameLst>
                                      </p:cBhvr>
                                      <p:to>
                                        <p:strVal val="visible"/>
                                      </p:to>
                                    </p:set>
                                    <p:animScale>
                                      <p:cBhvr>
                                        <p:cTn id="26"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4"/>
                                        </p:tgtEl>
                                        <p:attrNameLst>
                                          <p:attrName>ppt_x</p:attrName>
                                          <p:attrName>ppt_y</p:attrName>
                                        </p:attrNameLst>
                                      </p:cBhvr>
                                    </p:animMotion>
                                    <p:animEffect transition="in" filter="fade">
                                      <p:cBhvr>
                                        <p:cTn id="28" dur="1000"/>
                                        <p:tgtEl>
                                          <p:spTgt spid="24"/>
                                        </p:tgtEl>
                                      </p:cBhvr>
                                    </p:animEffect>
                                  </p:childTnLst>
                                </p:cTn>
                              </p:par>
                              <p:par>
                                <p:cTn id="29" presetID="52" presetClass="entr" presetSubtype="0" fill="hold" grpId="2" nodeType="withEffect">
                                  <p:stCondLst>
                                    <p:cond delay="0"/>
                                  </p:stCondLst>
                                  <p:childTnLst>
                                    <p:set>
                                      <p:cBhvr>
                                        <p:cTn id="30" dur="1" fill="hold">
                                          <p:stCondLst>
                                            <p:cond delay="0"/>
                                          </p:stCondLst>
                                        </p:cTn>
                                        <p:tgtEl>
                                          <p:spTgt spid="25"/>
                                        </p:tgtEl>
                                        <p:attrNameLst>
                                          <p:attrName>style.visibility</p:attrName>
                                        </p:attrNameLst>
                                      </p:cBhvr>
                                      <p:to>
                                        <p:strVal val="visible"/>
                                      </p:to>
                                    </p:set>
                                    <p:animScale>
                                      <p:cBhvr>
                                        <p:cTn id="3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5"/>
                                        </p:tgtEl>
                                        <p:attrNameLst>
                                          <p:attrName>ppt_x</p:attrName>
                                          <p:attrName>ppt_y</p:attrName>
                                        </p:attrNameLst>
                                      </p:cBhvr>
                                    </p:animMotion>
                                    <p:animEffect transition="in" filter="fade">
                                      <p:cBhvr>
                                        <p:cTn id="33" dur="1000"/>
                                        <p:tgtEl>
                                          <p:spTgt spid="25"/>
                                        </p:tgtEl>
                                      </p:cBhvr>
                                    </p:animEffect>
                                  </p:childTnLst>
                                </p:cTn>
                              </p:par>
                              <p:par>
                                <p:cTn id="34" presetID="52" presetClass="entr" presetSubtype="0" fill="hold" grpId="2" nodeType="withEffect">
                                  <p:stCondLst>
                                    <p:cond delay="0"/>
                                  </p:stCondLst>
                                  <p:childTnLst>
                                    <p:set>
                                      <p:cBhvr>
                                        <p:cTn id="35" dur="1" fill="hold">
                                          <p:stCondLst>
                                            <p:cond delay="0"/>
                                          </p:stCondLst>
                                        </p:cTn>
                                        <p:tgtEl>
                                          <p:spTgt spid="26"/>
                                        </p:tgtEl>
                                        <p:attrNameLst>
                                          <p:attrName>style.visibility</p:attrName>
                                        </p:attrNameLst>
                                      </p:cBhvr>
                                      <p:to>
                                        <p:strVal val="visible"/>
                                      </p:to>
                                    </p:set>
                                    <p:animScale>
                                      <p:cBhvr>
                                        <p:cTn id="3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6"/>
                                        </p:tgtEl>
                                        <p:attrNameLst>
                                          <p:attrName>ppt_x</p:attrName>
                                          <p:attrName>ppt_y</p:attrName>
                                        </p:attrNameLst>
                                      </p:cBhvr>
                                    </p:animMotion>
                                    <p:animEffect transition="in" filter="fade">
                                      <p:cBhvr>
                                        <p:cTn id="38" dur="1000"/>
                                        <p:tgtEl>
                                          <p:spTgt spid="26"/>
                                        </p:tgtEl>
                                      </p:cBhvr>
                                    </p:animEffect>
                                  </p:childTnLst>
                                </p:cTn>
                              </p:par>
                              <p:par>
                                <p:cTn id="39" presetID="52" presetClass="entr" presetSubtype="0" fill="hold" grpId="2" nodeType="withEffect">
                                  <p:stCondLst>
                                    <p:cond delay="0"/>
                                  </p:stCondLst>
                                  <p:childTnLst>
                                    <p:set>
                                      <p:cBhvr>
                                        <p:cTn id="40" dur="1" fill="hold">
                                          <p:stCondLst>
                                            <p:cond delay="0"/>
                                          </p:stCondLst>
                                        </p:cTn>
                                        <p:tgtEl>
                                          <p:spTgt spid="27"/>
                                        </p:tgtEl>
                                        <p:attrNameLst>
                                          <p:attrName>style.visibility</p:attrName>
                                        </p:attrNameLst>
                                      </p:cBhvr>
                                      <p:to>
                                        <p:strVal val="visible"/>
                                      </p:to>
                                    </p:set>
                                    <p:animScale>
                                      <p:cBhvr>
                                        <p:cTn id="4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7"/>
                                        </p:tgtEl>
                                        <p:attrNameLst>
                                          <p:attrName>ppt_x</p:attrName>
                                          <p:attrName>ppt_y</p:attrName>
                                        </p:attrNameLst>
                                      </p:cBhvr>
                                    </p:animMotion>
                                    <p:animEffect transition="in" filter="fade">
                                      <p:cBhvr>
                                        <p:cTn id="43" dur="1000"/>
                                        <p:tgtEl>
                                          <p:spTgt spid="27"/>
                                        </p:tgtEl>
                                      </p:cBhvr>
                                    </p:animEffect>
                                  </p:childTnLst>
                                </p:cTn>
                              </p:par>
                              <p:par>
                                <p:cTn id="44" presetID="52" presetClass="entr" presetSubtype="0" fill="hold" grpId="2" nodeType="withEffect">
                                  <p:stCondLst>
                                    <p:cond delay="0"/>
                                  </p:stCondLst>
                                  <p:childTnLst>
                                    <p:set>
                                      <p:cBhvr>
                                        <p:cTn id="45" dur="1" fill="hold">
                                          <p:stCondLst>
                                            <p:cond delay="0"/>
                                          </p:stCondLst>
                                        </p:cTn>
                                        <p:tgtEl>
                                          <p:spTgt spid="23"/>
                                        </p:tgtEl>
                                        <p:attrNameLst>
                                          <p:attrName>style.visibility</p:attrName>
                                        </p:attrNameLst>
                                      </p:cBhvr>
                                      <p:to>
                                        <p:strVal val="visible"/>
                                      </p:to>
                                    </p:set>
                                    <p:animScale>
                                      <p:cBhvr>
                                        <p:cTn id="46"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3"/>
                                        </p:tgtEl>
                                        <p:attrNameLst>
                                          <p:attrName>ppt_x</p:attrName>
                                          <p:attrName>ppt_y</p:attrName>
                                        </p:attrNameLst>
                                      </p:cBhvr>
                                    </p:animMotion>
                                    <p:animEffect transition="in" filter="fade">
                                      <p:cBhvr>
                                        <p:cTn id="48" dur="1000"/>
                                        <p:tgtEl>
                                          <p:spTgt spid="23"/>
                                        </p:tgtEl>
                                      </p:cBhvr>
                                    </p:animEffect>
                                  </p:childTnLst>
                                </p:cTn>
                              </p:par>
                              <p:par>
                                <p:cTn id="49" presetID="52" presetClass="entr" presetSubtype="0" fill="hold" grpId="2" nodeType="withEffect">
                                  <p:stCondLst>
                                    <p:cond delay="0"/>
                                  </p:stCondLst>
                                  <p:childTnLst>
                                    <p:set>
                                      <p:cBhvr>
                                        <p:cTn id="50" dur="1" fill="hold">
                                          <p:stCondLst>
                                            <p:cond delay="0"/>
                                          </p:stCondLst>
                                        </p:cTn>
                                        <p:tgtEl>
                                          <p:spTgt spid="22"/>
                                        </p:tgtEl>
                                        <p:attrNameLst>
                                          <p:attrName>style.visibility</p:attrName>
                                        </p:attrNameLst>
                                      </p:cBhvr>
                                      <p:to>
                                        <p:strVal val="visible"/>
                                      </p:to>
                                    </p:set>
                                    <p:animScale>
                                      <p:cBhvr>
                                        <p:cTn id="5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22"/>
                                        </p:tgtEl>
                                        <p:attrNameLst>
                                          <p:attrName>ppt_x</p:attrName>
                                          <p:attrName>ppt_y</p:attrName>
                                        </p:attrNameLst>
                                      </p:cBhvr>
                                    </p:animMotion>
                                    <p:animEffect transition="in" filter="fade">
                                      <p:cBhvr>
                                        <p:cTn id="53" dur="1000"/>
                                        <p:tgtEl>
                                          <p:spTgt spid="22"/>
                                        </p:tgtEl>
                                      </p:cBhvr>
                                    </p:animEffect>
                                  </p:childTnLst>
                                </p:cTn>
                              </p:par>
                              <p:par>
                                <p:cTn id="54" presetID="52" presetClass="entr" presetSubtype="0" fill="hold" grpId="2" nodeType="withEffect">
                                  <p:stCondLst>
                                    <p:cond delay="0"/>
                                  </p:stCondLst>
                                  <p:childTnLst>
                                    <p:set>
                                      <p:cBhvr>
                                        <p:cTn id="55" dur="1" fill="hold">
                                          <p:stCondLst>
                                            <p:cond delay="0"/>
                                          </p:stCondLst>
                                        </p:cTn>
                                        <p:tgtEl>
                                          <p:spTgt spid="21"/>
                                        </p:tgtEl>
                                        <p:attrNameLst>
                                          <p:attrName>style.visibility</p:attrName>
                                        </p:attrNameLst>
                                      </p:cBhvr>
                                      <p:to>
                                        <p:strVal val="visible"/>
                                      </p:to>
                                    </p:set>
                                    <p:animScale>
                                      <p:cBhvr>
                                        <p:cTn id="5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21"/>
                                        </p:tgtEl>
                                        <p:attrNameLst>
                                          <p:attrName>ppt_x</p:attrName>
                                          <p:attrName>ppt_y</p:attrName>
                                        </p:attrNameLst>
                                      </p:cBhvr>
                                    </p:animMotion>
                                    <p:animEffect transition="in" filter="fade">
                                      <p:cBhvr>
                                        <p:cTn id="58" dur="1000"/>
                                        <p:tgtEl>
                                          <p:spTgt spid="21"/>
                                        </p:tgtEl>
                                      </p:cBhvr>
                                    </p:animEffect>
                                  </p:childTnLst>
                                </p:cTn>
                              </p:par>
                              <p:par>
                                <p:cTn id="59" presetID="52" presetClass="entr" presetSubtype="0" fill="hold" grpId="2" nodeType="withEffect">
                                  <p:stCondLst>
                                    <p:cond delay="0"/>
                                  </p:stCondLst>
                                  <p:childTnLst>
                                    <p:set>
                                      <p:cBhvr>
                                        <p:cTn id="60" dur="1" fill="hold">
                                          <p:stCondLst>
                                            <p:cond delay="0"/>
                                          </p:stCondLst>
                                        </p:cTn>
                                        <p:tgtEl>
                                          <p:spTgt spid="20"/>
                                        </p:tgtEl>
                                        <p:attrNameLst>
                                          <p:attrName>style.visibility</p:attrName>
                                        </p:attrNameLst>
                                      </p:cBhvr>
                                      <p:to>
                                        <p:strVal val="visible"/>
                                      </p:to>
                                    </p:set>
                                    <p:animScale>
                                      <p:cBhvr>
                                        <p:cTn id="6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20"/>
                                        </p:tgtEl>
                                        <p:attrNameLst>
                                          <p:attrName>ppt_x</p:attrName>
                                          <p:attrName>ppt_y</p:attrName>
                                        </p:attrNameLst>
                                      </p:cBhvr>
                                    </p:animMotion>
                                    <p:animEffect transition="in" filter="fade">
                                      <p:cBhvr>
                                        <p:cTn id="63" dur="1000"/>
                                        <p:tgtEl>
                                          <p:spTgt spid="20"/>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Scale>
                                      <p:cBhvr>
                                        <p:cTn id="6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9"/>
                                        </p:tgtEl>
                                        <p:attrNameLst>
                                          <p:attrName>ppt_x</p:attrName>
                                          <p:attrName>ppt_y</p:attrName>
                                        </p:attrNameLst>
                                      </p:cBhvr>
                                    </p:animMotion>
                                    <p:animEffect transition="in" filter="fade">
                                      <p:cBhvr>
                                        <p:cTn id="6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2"/>
      <p:bldP spid="21" grpId="2"/>
      <p:bldP spid="22" grpId="2"/>
      <p:bldP spid="23" grpId="2"/>
      <p:bldP spid="24" grpId="2"/>
      <p:bldP spid="25" grpId="2"/>
      <p:bldP spid="26" grpId="2"/>
      <p:bldP spid="27" grpId="2"/>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68821" y="3209615"/>
            <a:ext cx="1826360" cy="2351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922270" y="1879720"/>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936712"/>
            <a:ext cx="10151867" cy="5033868"/>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6651154" y="6480289"/>
            <a:ext cx="3261695" cy="906018"/>
          </a:xfrm>
          <a:prstGeom prst="rect">
            <a:avLst/>
          </a:prstGeom>
        </p:spPr>
        <p:txBody>
          <a:bodyPr lIns="0" tIns="0" rIns="0" bIns="0" rtlCol="0" anchor="t">
            <a:spAutoFit/>
          </a:bodyPr>
          <a:lstStyle/>
          <a:p>
            <a:pPr>
              <a:lnSpc>
                <a:spcPts val="3695"/>
              </a:lnSpc>
            </a:pPr>
            <a:r>
              <a:rPr lang="en-US" sz="2399">
                <a:solidFill>
                  <a:srgbClr val="FFFFFF"/>
                </a:solidFill>
                <a:latin typeface="Open Sauce Bold"/>
              </a:rPr>
              <a:t>A car battery that charges quickly</a:t>
            </a:r>
          </a:p>
        </p:txBody>
      </p:sp>
      <p:sp>
        <p:nvSpPr>
          <p:cNvPr id="16" name="TextBox 16"/>
          <p:cNvSpPr txBox="1"/>
          <p:nvPr/>
        </p:nvSpPr>
        <p:spPr>
          <a:xfrm>
            <a:off x="6172160" y="2224638"/>
            <a:ext cx="4219683"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Classic Control</a:t>
            </a: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473" y="3714504"/>
            <a:ext cx="1997326" cy="25715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2983647" y="4877424"/>
            <a:ext cx="11100978" cy="354990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35473" y="2599333"/>
            <a:ext cx="199732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BOX2D</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3144934"/>
            <a:ext cx="2399166" cy="30889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4036155"/>
            <a:ext cx="9647598" cy="535254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305274"/>
            <a:ext cx="239916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Toy Text</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2776399"/>
            <a:ext cx="2158062" cy="2778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l="712" r="712"/>
          <a:stretch>
            <a:fillRect/>
          </a:stretch>
        </p:blipFill>
        <p:spPr>
          <a:xfrm>
            <a:off x="3458203" y="3193451"/>
            <a:ext cx="9647598" cy="6456191"/>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020489"/>
            <a:ext cx="2158062"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MuJoCo</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286" y="2776399"/>
            <a:ext cx="1417431" cy="1824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487529"/>
            <a:ext cx="9647598" cy="521142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73286" y="2020489"/>
            <a:ext cx="1417431"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Atari</a:t>
            </a: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492538" y="2913909"/>
            <a:ext cx="4459182" cy="4459182"/>
          </a:xfrm>
          <a:prstGeom prst="rect">
            <a:avLst/>
          </a:prstGeom>
        </p:spPr>
      </p:pic>
      <p:pic>
        <p:nvPicPr>
          <p:cNvPr id="4" name="Picture 4"/>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1855649" y="-2144851"/>
            <a:ext cx="14576701" cy="14576701"/>
          </a:xfrm>
          <a:prstGeom prst="rect">
            <a:avLst/>
          </a:prstGeom>
        </p:spPr>
      </p:pic>
      <p:pic>
        <p:nvPicPr>
          <p:cNvPr id="5" name="Picture 5"/>
          <p:cNvPicPr>
            <a:picLocks noChangeAspect="1"/>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46350" y="4114116"/>
            <a:ext cx="2084967" cy="2084967"/>
          </a:xfrm>
          <a:prstGeom prst="rect">
            <a:avLst/>
          </a:prstGeom>
        </p:spPr>
      </p:pic>
      <p:grpSp>
        <p:nvGrpSpPr>
          <p:cNvPr id="6" name="Group 6"/>
          <p:cNvGrpSpPr/>
          <p:nvPr/>
        </p:nvGrpSpPr>
        <p:grpSpPr>
          <a:xfrm>
            <a:off x="7187977" y="2608595"/>
            <a:ext cx="4171096" cy="3208187"/>
            <a:chOff x="0" y="0"/>
            <a:chExt cx="1056755" cy="812800"/>
          </a:xfrm>
        </p:grpSpPr>
        <p:sp>
          <p:nvSpPr>
            <p:cNvPr id="7" name="Freeform 7"/>
            <p:cNvSpPr/>
            <p:nvPr/>
          </p:nvSpPr>
          <p:spPr>
            <a:xfrm>
              <a:off x="0" y="0"/>
              <a:ext cx="1056755" cy="812800"/>
            </a:xfrm>
            <a:custGeom>
              <a:avLst/>
              <a:gdLst/>
              <a:ahLst/>
              <a:cxnLst/>
              <a:rect l="l" t="t" r="r" b="b"/>
              <a:pathLst>
                <a:path w="1056755" h="812800">
                  <a:moveTo>
                    <a:pt x="818630" y="0"/>
                  </a:moveTo>
                  <a:lnTo>
                    <a:pt x="1056755" y="238125"/>
                  </a:lnTo>
                  <a:lnTo>
                    <a:pt x="1056755" y="574675"/>
                  </a:lnTo>
                  <a:lnTo>
                    <a:pt x="818630" y="812800"/>
                  </a:lnTo>
                  <a:lnTo>
                    <a:pt x="238125" y="812800"/>
                  </a:lnTo>
                  <a:lnTo>
                    <a:pt x="0" y="574675"/>
                  </a:lnTo>
                  <a:lnTo>
                    <a:pt x="0" y="238125"/>
                  </a:lnTo>
                  <a:lnTo>
                    <a:pt x="238125" y="0"/>
                  </a:lnTo>
                  <a:lnTo>
                    <a:pt x="818630" y="0"/>
                  </a:lnTo>
                  <a:close/>
                </a:path>
              </a:pathLst>
            </a:custGeom>
            <a:solidFill>
              <a:srgbClr val="3995FF"/>
            </a:solidFill>
          </p:spPr>
        </p:sp>
        <p:sp>
          <p:nvSpPr>
            <p:cNvPr id="8" name="TextBox 8"/>
            <p:cNvSpPr txBox="1"/>
            <p:nvPr/>
          </p:nvSpPr>
          <p:spPr>
            <a:xfrm>
              <a:off x="63500" y="15875"/>
              <a:ext cx="685800" cy="733425"/>
            </a:xfrm>
            <a:prstGeom prst="rect">
              <a:avLst/>
            </a:prstGeom>
          </p:spPr>
          <p:txBody>
            <a:bodyPr lIns="50800" tIns="50800" rIns="50800" bIns="50800" rtlCol="0" anchor="ctr"/>
            <a:lstStyle/>
            <a:p>
              <a:pPr algn="ctr">
                <a:lnSpc>
                  <a:spcPts val="3685"/>
                </a:lnSpc>
              </a:pPr>
              <a:endParaRPr/>
            </a:p>
          </p:txBody>
        </p:sp>
      </p:grpSp>
      <p:sp>
        <p:nvSpPr>
          <p:cNvPr id="9" name="AutoShape 9"/>
          <p:cNvSpPr/>
          <p:nvPr/>
        </p:nvSpPr>
        <p:spPr>
          <a:xfrm>
            <a:off x="11359238" y="4231737"/>
            <a:ext cx="2415925" cy="21032"/>
          </a:xfrm>
          <a:prstGeom prst="line">
            <a:avLst/>
          </a:prstGeom>
          <a:ln w="38100" cap="flat">
            <a:solidFill>
              <a:srgbClr val="FFFFFF"/>
            </a:solidFill>
            <a:prstDash val="solid"/>
            <a:headEnd type="none" w="sm" len="sm"/>
            <a:tailEnd type="none" w="sm" len="sm"/>
          </a:ln>
        </p:spPr>
      </p:sp>
      <p:sp>
        <p:nvSpPr>
          <p:cNvPr id="10" name="AutoShape 10"/>
          <p:cNvSpPr/>
          <p:nvPr/>
        </p:nvSpPr>
        <p:spPr>
          <a:xfrm>
            <a:off x="4779348" y="4172607"/>
            <a:ext cx="2415925" cy="21032"/>
          </a:xfrm>
          <a:prstGeom prst="line">
            <a:avLst/>
          </a:prstGeom>
          <a:ln w="38100" cap="flat">
            <a:solidFill>
              <a:srgbClr val="FFFFFF"/>
            </a:solidFill>
            <a:prstDash val="solid"/>
            <a:headEnd type="none" w="sm" len="sm"/>
            <a:tailEnd type="none" w="sm" len="sm"/>
          </a:ln>
        </p:spPr>
      </p:sp>
      <p:sp>
        <p:nvSpPr>
          <p:cNvPr id="11" name="AutoShape 11"/>
          <p:cNvSpPr/>
          <p:nvPr/>
        </p:nvSpPr>
        <p:spPr>
          <a:xfrm>
            <a:off x="10911698" y="5321470"/>
            <a:ext cx="1644575" cy="1251293"/>
          </a:xfrm>
          <a:prstGeom prst="line">
            <a:avLst/>
          </a:prstGeom>
          <a:ln w="38100" cap="flat">
            <a:solidFill>
              <a:srgbClr val="FFFFFF"/>
            </a:solidFill>
            <a:prstDash val="solid"/>
            <a:headEnd type="none" w="sm" len="sm"/>
            <a:tailEnd type="none" w="sm" len="sm"/>
          </a:ln>
        </p:spPr>
      </p:sp>
      <p:sp>
        <p:nvSpPr>
          <p:cNvPr id="12" name="AutoShape 12"/>
          <p:cNvSpPr/>
          <p:nvPr/>
        </p:nvSpPr>
        <p:spPr>
          <a:xfrm flipH="1">
            <a:off x="6127870" y="5319410"/>
            <a:ext cx="1527809" cy="1268515"/>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2232279" y="5961973"/>
            <a:ext cx="3086100" cy="3086100"/>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16" name="TextBox 16"/>
          <p:cNvSpPr txBox="1"/>
          <p:nvPr/>
        </p:nvSpPr>
        <p:spPr>
          <a:xfrm>
            <a:off x="7499372" y="3357925"/>
            <a:ext cx="3548305" cy="1623800"/>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Gymnasium Package</a:t>
            </a:r>
          </a:p>
        </p:txBody>
      </p:sp>
      <p:sp>
        <p:nvSpPr>
          <p:cNvPr id="17" name="TextBox 17"/>
          <p:cNvSpPr txBox="1"/>
          <p:nvPr/>
        </p:nvSpPr>
        <p:spPr>
          <a:xfrm>
            <a:off x="1028700" y="588275"/>
            <a:ext cx="14894583" cy="795125"/>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4. Các thành phần chính của Gymnasium Package</a:t>
            </a:r>
          </a:p>
        </p:txBody>
      </p:sp>
      <p:grpSp>
        <p:nvGrpSpPr>
          <p:cNvPr id="18" name="Group 18"/>
          <p:cNvGrpSpPr/>
          <p:nvPr/>
        </p:nvGrpSpPr>
        <p:grpSpPr>
          <a:xfrm>
            <a:off x="3509867" y="5961973"/>
            <a:ext cx="3086100" cy="308610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1" name="TextBox 21"/>
          <p:cNvSpPr txBox="1"/>
          <p:nvPr/>
        </p:nvSpPr>
        <p:spPr>
          <a:xfrm>
            <a:off x="3406350" y="7019919"/>
            <a:ext cx="3293130" cy="752580"/>
          </a:xfrm>
          <a:prstGeom prst="rect">
            <a:avLst/>
          </a:prstGeom>
        </p:spPr>
        <p:txBody>
          <a:bodyPr lIns="0" tIns="0" rIns="0" bIns="0" rtlCol="0" anchor="t">
            <a:spAutoFit/>
          </a:bodyPr>
          <a:lstStyle/>
          <a:p>
            <a:pPr algn="ctr">
              <a:lnSpc>
                <a:spcPts val="6294"/>
              </a:lnSpc>
              <a:spcBef>
                <a:spcPct val="0"/>
              </a:spcBef>
            </a:pPr>
            <a:r>
              <a:rPr lang="en-US" sz="4495" dirty="0">
                <a:solidFill>
                  <a:srgbClr val="FFFFFF"/>
                </a:solidFill>
                <a:latin typeface="Muli Black"/>
              </a:rPr>
              <a:t>Episode</a:t>
            </a:r>
          </a:p>
        </p:txBody>
      </p:sp>
      <p:grpSp>
        <p:nvGrpSpPr>
          <p:cNvPr id="22" name="Group 22"/>
          <p:cNvGrpSpPr/>
          <p:nvPr/>
        </p:nvGrpSpPr>
        <p:grpSpPr>
          <a:xfrm>
            <a:off x="1757400" y="2640073"/>
            <a:ext cx="3086100" cy="3086100"/>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5" name="TextBox 25"/>
          <p:cNvSpPr txBox="1"/>
          <p:nvPr/>
        </p:nvSpPr>
        <p:spPr>
          <a:xfrm>
            <a:off x="1653885" y="3738571"/>
            <a:ext cx="3293130" cy="851004"/>
          </a:xfrm>
          <a:prstGeom prst="rect">
            <a:avLst/>
          </a:prstGeom>
        </p:spPr>
        <p:txBody>
          <a:bodyPr lIns="0" tIns="0" rIns="0" bIns="0" rtlCol="0" anchor="t">
            <a:spAutoFit/>
          </a:bodyPr>
          <a:lstStyle/>
          <a:p>
            <a:pPr algn="ctr">
              <a:lnSpc>
                <a:spcPts val="3494"/>
              </a:lnSpc>
              <a:spcBef>
                <a:spcPct val="0"/>
              </a:spcBef>
            </a:pPr>
            <a:r>
              <a:rPr lang="en-US" sz="2495" dirty="0">
                <a:solidFill>
                  <a:srgbClr val="FFFFFF"/>
                </a:solidFill>
                <a:latin typeface="Muli Black"/>
              </a:rPr>
              <a:t>Observation and Action Spaces</a:t>
            </a:r>
          </a:p>
        </p:txBody>
      </p:sp>
      <p:grpSp>
        <p:nvGrpSpPr>
          <p:cNvPr id="26" name="Group 26"/>
          <p:cNvGrpSpPr/>
          <p:nvPr/>
        </p:nvGrpSpPr>
        <p:grpSpPr>
          <a:xfrm>
            <a:off x="13775329" y="2730681"/>
            <a:ext cx="3086100" cy="3086100"/>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9" name="TextBox 29"/>
          <p:cNvSpPr txBox="1"/>
          <p:nvPr/>
        </p:nvSpPr>
        <p:spPr>
          <a:xfrm>
            <a:off x="12489855" y="7090633"/>
            <a:ext cx="2570948" cy="752580"/>
          </a:xfrm>
          <a:prstGeom prst="rect">
            <a:avLst/>
          </a:prstGeom>
        </p:spPr>
        <p:txBody>
          <a:bodyPr lIns="0" tIns="0" rIns="0" bIns="0" rtlCol="0" anchor="t">
            <a:spAutoFit/>
          </a:bodyPr>
          <a:lstStyle/>
          <a:p>
            <a:pPr algn="ctr">
              <a:lnSpc>
                <a:spcPts val="6294"/>
              </a:lnSpc>
              <a:spcBef>
                <a:spcPct val="0"/>
              </a:spcBef>
            </a:pPr>
            <a:r>
              <a:rPr lang="en-US" sz="4495">
                <a:solidFill>
                  <a:srgbClr val="FFFFFF"/>
                </a:solidFill>
                <a:latin typeface="Muli Black"/>
              </a:rPr>
              <a:t>Wrapper</a:t>
            </a:r>
          </a:p>
        </p:txBody>
      </p:sp>
      <p:sp>
        <p:nvSpPr>
          <p:cNvPr id="30" name="TextBox 30"/>
          <p:cNvSpPr txBox="1"/>
          <p:nvPr/>
        </p:nvSpPr>
        <p:spPr>
          <a:xfrm>
            <a:off x="13961389" y="3880886"/>
            <a:ext cx="2713980" cy="646535"/>
          </a:xfrm>
          <a:prstGeom prst="rect">
            <a:avLst/>
          </a:prstGeom>
        </p:spPr>
        <p:txBody>
          <a:bodyPr lIns="0" tIns="0" rIns="0" bIns="0" rtlCol="0" anchor="t">
            <a:spAutoFit/>
          </a:bodyPr>
          <a:lstStyle/>
          <a:p>
            <a:pPr algn="ctr">
              <a:lnSpc>
                <a:spcPts val="5314"/>
              </a:lnSpc>
              <a:spcBef>
                <a:spcPct val="0"/>
              </a:spcBef>
            </a:pPr>
            <a:r>
              <a:rPr lang="en-US" sz="3795">
                <a:solidFill>
                  <a:srgbClr val="FFFFFF"/>
                </a:solidFill>
                <a:latin typeface="Muli Black"/>
              </a:rPr>
              <a:t>Benchmark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Scale>
                                      <p:cBhvr>
                                        <p:cTn id="24"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5"/>
                                        </p:tgtEl>
                                        <p:attrNameLst>
                                          <p:attrName>ppt_x</p:attrName>
                                          <p:attrName>ppt_y</p:attrName>
                                        </p:attrNameLst>
                                      </p:cBhvr>
                                    </p:animMotion>
                                    <p:animEffect transition="in" filter="fade">
                                      <p:cBhvr>
                                        <p:cTn id="26" dur="1000"/>
                                        <p:tgtEl>
                                          <p:spTgt spid="25"/>
                                        </p:tgtEl>
                                      </p:cBhvr>
                                    </p:animEffect>
                                  </p:childTnLst>
                                </p:cTn>
                              </p:par>
                              <p:par>
                                <p:cTn id="27" presetID="52"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Scale>
                                      <p:cBhvr>
                                        <p:cTn id="29"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2"/>
                                        </p:tgtEl>
                                        <p:attrNameLst>
                                          <p:attrName>ppt_x</p:attrName>
                                          <p:attrName>ppt_y</p:attrName>
                                        </p:attrNameLst>
                                      </p:cBhvr>
                                    </p:animMotion>
                                    <p:animEffect transition="in" filter="fade">
                                      <p:cBhvr>
                                        <p:cTn id="31" dur="1000"/>
                                        <p:tgtEl>
                                          <p:spTgt spid="22"/>
                                        </p:tgtEl>
                                      </p:cBhvr>
                                    </p:animEffect>
                                  </p:childTnLst>
                                </p:cTn>
                              </p:par>
                              <p:par>
                                <p:cTn id="32" presetID="5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Scale>
                                      <p:cBhvr>
                                        <p:cTn id="4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8"/>
                                        </p:tgtEl>
                                        <p:attrNameLst>
                                          <p:attrName>ppt_x</p:attrName>
                                          <p:attrName>ppt_y</p:attrName>
                                        </p:attrNameLst>
                                      </p:cBhvr>
                                    </p:animMotion>
                                    <p:animEffect transition="in" filter="fade">
                                      <p:cBhvr>
                                        <p:cTn id="43" dur="1000"/>
                                        <p:tgtEl>
                                          <p:spTgt spid="18"/>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par>
                                <p:cTn id="49" presetID="5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Scale>
                                      <p:cBhvr>
                                        <p:cTn id="51"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12"/>
                                        </p:tgtEl>
                                        <p:attrNameLst>
                                          <p:attrName>ppt_x</p:attrName>
                                          <p:attrName>ppt_y</p:attrName>
                                        </p:attrNameLst>
                                      </p:cBhvr>
                                    </p:animMotion>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2"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Scale>
                                      <p:cBhvr>
                                        <p:cTn id="58"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29"/>
                                        </p:tgtEl>
                                        <p:attrNameLst>
                                          <p:attrName>ppt_x</p:attrName>
                                          <p:attrName>ppt_y</p:attrName>
                                        </p:attrNameLst>
                                      </p:cBhvr>
                                    </p:animMotion>
                                    <p:animEffect transition="in" filter="fade">
                                      <p:cBhvr>
                                        <p:cTn id="60" dur="1000"/>
                                        <p:tgtEl>
                                          <p:spTgt spid="29"/>
                                        </p:tgtEl>
                                      </p:cBhvr>
                                    </p:animEffect>
                                  </p:childTnLst>
                                </p:cTn>
                              </p:par>
                              <p:par>
                                <p:cTn id="61" presetID="52"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Scale>
                                      <p:cBhvr>
                                        <p:cTn id="6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13"/>
                                        </p:tgtEl>
                                        <p:attrNameLst>
                                          <p:attrName>ppt_x</p:attrName>
                                          <p:attrName>ppt_y</p:attrName>
                                        </p:attrNameLst>
                                      </p:cBhvr>
                                    </p:animMotion>
                                    <p:animEffect transition="in" filter="fade">
                                      <p:cBhvr>
                                        <p:cTn id="65" dur="1000"/>
                                        <p:tgtEl>
                                          <p:spTgt spid="13"/>
                                        </p:tgtEl>
                                      </p:cBhvr>
                                    </p:animEffect>
                                  </p:childTnLst>
                                </p:cTn>
                              </p:par>
                              <p:par>
                                <p:cTn id="66" presetID="52"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Scale>
                                      <p:cBhvr>
                                        <p:cTn id="6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11"/>
                                        </p:tgtEl>
                                        <p:attrNameLst>
                                          <p:attrName>ppt_x</p:attrName>
                                          <p:attrName>ppt_y</p:attrName>
                                        </p:attrNameLst>
                                      </p:cBhvr>
                                    </p:animMotion>
                                    <p:animEffect transition="in" filter="fade">
                                      <p:cBhvr>
                                        <p:cTn id="70" dur="1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52"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Scale>
                                      <p:cBhvr>
                                        <p:cTn id="7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26"/>
                                        </p:tgtEl>
                                        <p:attrNameLst>
                                          <p:attrName>ppt_x</p:attrName>
                                          <p:attrName>ppt_y</p:attrName>
                                        </p:attrNameLst>
                                      </p:cBhvr>
                                    </p:animMotion>
                                    <p:animEffect transition="in" filter="fade">
                                      <p:cBhvr>
                                        <p:cTn id="77" dur="1000"/>
                                        <p:tgtEl>
                                          <p:spTgt spid="26"/>
                                        </p:tgtEl>
                                      </p:cBhvr>
                                    </p:animEffect>
                                  </p:childTnLst>
                                </p:cTn>
                              </p:par>
                              <p:par>
                                <p:cTn id="78" presetID="52"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Scale>
                                      <p:cBhvr>
                                        <p:cTn id="8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30"/>
                                        </p:tgtEl>
                                        <p:attrNameLst>
                                          <p:attrName>ppt_x</p:attrName>
                                          <p:attrName>ppt_y</p:attrName>
                                        </p:attrNameLst>
                                      </p:cBhvr>
                                    </p:animMotion>
                                    <p:animEffect transition="in" filter="fade">
                                      <p:cBhvr>
                                        <p:cTn id="82" dur="1000"/>
                                        <p:tgtEl>
                                          <p:spTgt spid="30"/>
                                        </p:tgtEl>
                                      </p:cBhvr>
                                    </p:animEffect>
                                  </p:childTnLst>
                                </p:cTn>
                              </p:par>
                              <p:par>
                                <p:cTn id="83" presetID="52"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Scale>
                                      <p:cBhvr>
                                        <p:cTn id="8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9"/>
                                        </p:tgtEl>
                                        <p:attrNameLst>
                                          <p:attrName>ppt_x</p:attrName>
                                          <p:attrName>ppt_y</p:attrName>
                                        </p:attrNameLst>
                                      </p:cBhvr>
                                    </p:animMotion>
                                    <p:animEffect transition="in" filter="fade">
                                      <p:cBhvr>
                                        <p:cTn id="8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5"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6172200" y="-508504"/>
            <a:ext cx="27069000" cy="7680829"/>
          </a:xfrm>
          <a:prstGeom prst="rect">
            <a:avLst/>
          </a:prstGeom>
        </p:spPr>
      </p:pic>
      <p:grpSp>
        <p:nvGrpSpPr>
          <p:cNvPr id="4" name="Group 4"/>
          <p:cNvGrpSpPr/>
          <p:nvPr/>
        </p:nvGrpSpPr>
        <p:grpSpPr>
          <a:xfrm>
            <a:off x="3563575" y="3331911"/>
            <a:ext cx="11083911" cy="1183567"/>
            <a:chOff x="0" y="0"/>
            <a:chExt cx="2919219" cy="311721"/>
          </a:xfrm>
        </p:grpSpPr>
        <p:sp>
          <p:nvSpPr>
            <p:cNvPr id="5" name="Freeform 5"/>
            <p:cNvSpPr/>
            <p:nvPr/>
          </p:nvSpPr>
          <p:spPr>
            <a:xfrm>
              <a:off x="0" y="0"/>
              <a:ext cx="2919219" cy="311721"/>
            </a:xfrm>
            <a:custGeom>
              <a:avLst/>
              <a:gdLst/>
              <a:ahLst/>
              <a:cxnLst/>
              <a:rect l="l" t="t" r="r" b="b"/>
              <a:pathLst>
                <a:path w="2919219" h="311721">
                  <a:moveTo>
                    <a:pt x="35623" y="0"/>
                  </a:moveTo>
                  <a:lnTo>
                    <a:pt x="2883597" y="0"/>
                  </a:lnTo>
                  <a:cubicBezTo>
                    <a:pt x="2893044" y="0"/>
                    <a:pt x="2902105" y="3753"/>
                    <a:pt x="2908786" y="10434"/>
                  </a:cubicBezTo>
                  <a:cubicBezTo>
                    <a:pt x="2915466" y="17114"/>
                    <a:pt x="2919219" y="26175"/>
                    <a:pt x="2919219" y="35623"/>
                  </a:cubicBezTo>
                  <a:lnTo>
                    <a:pt x="2919219" y="276099"/>
                  </a:lnTo>
                  <a:cubicBezTo>
                    <a:pt x="2919219" y="295773"/>
                    <a:pt x="2903270" y="311721"/>
                    <a:pt x="2883597" y="311721"/>
                  </a:cubicBezTo>
                  <a:lnTo>
                    <a:pt x="35623" y="311721"/>
                  </a:lnTo>
                  <a:cubicBezTo>
                    <a:pt x="15949" y="311721"/>
                    <a:pt x="0" y="295773"/>
                    <a:pt x="0" y="276099"/>
                  </a:cubicBezTo>
                  <a:lnTo>
                    <a:pt x="0" y="35623"/>
                  </a:lnTo>
                  <a:cubicBezTo>
                    <a:pt x="0" y="26175"/>
                    <a:pt x="3753" y="17114"/>
                    <a:pt x="10434" y="10434"/>
                  </a:cubicBezTo>
                  <a:cubicBezTo>
                    <a:pt x="17114" y="3753"/>
                    <a:pt x="26175" y="0"/>
                    <a:pt x="35623"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540337" y="621594"/>
            <a:ext cx="15722018" cy="1921360"/>
          </a:xfrm>
          <a:prstGeom prst="rect">
            <a:avLst/>
          </a:prstGeom>
        </p:spPr>
        <p:txBody>
          <a:bodyPr wrap="square" lIns="0" tIns="0" rIns="0" bIns="0" rtlCol="0" anchor="t">
            <a:spAutoFit/>
          </a:bodyPr>
          <a:lstStyle/>
          <a:p>
            <a:pPr>
              <a:lnSpc>
                <a:spcPts val="7804"/>
              </a:lnSpc>
            </a:pPr>
            <a:r>
              <a:rPr lang="en-US" sz="5574" dirty="0">
                <a:solidFill>
                  <a:srgbClr val="FFFFFF"/>
                </a:solidFill>
                <a:latin typeface="Muli Black"/>
              </a:rPr>
              <a:t>III. </a:t>
            </a:r>
            <a:r>
              <a:rPr lang="en-US" sz="5574" dirty="0" err="1">
                <a:solidFill>
                  <a:srgbClr val="FFFFFF"/>
                </a:solidFill>
                <a:latin typeface="Muli Black"/>
              </a:rPr>
              <a:t>Thực</a:t>
            </a:r>
            <a:r>
              <a:rPr lang="en-US" sz="5574" dirty="0">
                <a:solidFill>
                  <a:srgbClr val="FFFFFF"/>
                </a:solidFill>
                <a:latin typeface="Muli Black"/>
              </a:rPr>
              <a:t> </a:t>
            </a:r>
            <a:r>
              <a:rPr lang="en-US" sz="5574" dirty="0" err="1">
                <a:solidFill>
                  <a:srgbClr val="FFFFFF"/>
                </a:solidFill>
                <a:latin typeface="Muli Black"/>
              </a:rPr>
              <a:t>nghiệm</a:t>
            </a:r>
            <a:r>
              <a:rPr lang="en-US" sz="5574" dirty="0">
                <a:solidFill>
                  <a:srgbClr val="FFFFFF"/>
                </a:solidFill>
                <a:latin typeface="Muli Black"/>
              </a:rPr>
              <a:t> </a:t>
            </a:r>
            <a:r>
              <a:rPr lang="en-US" sz="5574" dirty="0" err="1">
                <a:solidFill>
                  <a:srgbClr val="FFFFFF"/>
                </a:solidFill>
                <a:latin typeface="Muli Black"/>
              </a:rPr>
              <a:t>với</a:t>
            </a:r>
            <a:r>
              <a:rPr lang="en-US" sz="5574" dirty="0">
                <a:solidFill>
                  <a:srgbClr val="FFFFFF"/>
                </a:solidFill>
                <a:latin typeface="Muli Black"/>
              </a:rPr>
              <a:t> </a:t>
            </a:r>
            <a:r>
              <a:rPr lang="en-US" sz="5574" dirty="0" err="1">
                <a:solidFill>
                  <a:srgbClr val="FFFFFF"/>
                </a:solidFill>
                <a:latin typeface="Muli Black"/>
              </a:rPr>
              <a:t>môi</a:t>
            </a:r>
            <a:r>
              <a:rPr lang="en-US" sz="5574" dirty="0">
                <a:solidFill>
                  <a:srgbClr val="FFFFFF"/>
                </a:solidFill>
                <a:latin typeface="Muli Black"/>
              </a:rPr>
              <a:t> </a:t>
            </a:r>
            <a:r>
              <a:rPr lang="en-US" sz="5574" dirty="0" err="1">
                <a:solidFill>
                  <a:srgbClr val="FFFFFF"/>
                </a:solidFill>
                <a:latin typeface="Muli Black"/>
              </a:rPr>
              <a:t>trường</a:t>
            </a:r>
            <a:r>
              <a:rPr lang="en-US" sz="5574" dirty="0">
                <a:solidFill>
                  <a:srgbClr val="FFFFFF"/>
                </a:solidFill>
                <a:latin typeface="Muli Black"/>
              </a:rPr>
              <a:t> Frozen Lake</a:t>
            </a:r>
          </a:p>
          <a:p>
            <a:pPr>
              <a:lnSpc>
                <a:spcPts val="7804"/>
              </a:lnSpc>
              <a:spcBef>
                <a:spcPct val="0"/>
              </a:spcBef>
            </a:pPr>
            <a:endParaRPr lang="en-US" sz="5574" dirty="0">
              <a:solidFill>
                <a:srgbClr val="FFFFFF"/>
              </a:solidFill>
              <a:latin typeface="Muli Black"/>
            </a:endParaRPr>
          </a:p>
        </p:txBody>
      </p:sp>
      <p:sp>
        <p:nvSpPr>
          <p:cNvPr id="8" name="TextBox 8"/>
          <p:cNvSpPr txBox="1"/>
          <p:nvPr/>
        </p:nvSpPr>
        <p:spPr>
          <a:xfrm>
            <a:off x="3419716" y="3673052"/>
            <a:ext cx="11371627"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Các</a:t>
            </a:r>
            <a:r>
              <a:rPr lang="en-US" sz="2632" dirty="0">
                <a:solidFill>
                  <a:srgbClr val="290B66"/>
                </a:solidFill>
                <a:latin typeface="Muli Black"/>
              </a:rPr>
              <a:t> </a:t>
            </a:r>
            <a:r>
              <a:rPr lang="en-US" sz="2632" dirty="0" err="1">
                <a:solidFill>
                  <a:srgbClr val="290B66"/>
                </a:solidFill>
                <a:latin typeface="Muli Black"/>
              </a:rPr>
              <a:t>thành</a:t>
            </a:r>
            <a:r>
              <a:rPr lang="en-US" sz="2632" dirty="0">
                <a:solidFill>
                  <a:srgbClr val="290B66"/>
                </a:solidFill>
                <a:latin typeface="Muli Black"/>
              </a:rPr>
              <a:t> </a:t>
            </a:r>
            <a:r>
              <a:rPr lang="en-US" sz="2632" dirty="0" err="1">
                <a:solidFill>
                  <a:srgbClr val="290B66"/>
                </a:solidFill>
                <a:latin typeface="Muli Black"/>
              </a:rPr>
              <a:t>phần</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môi</a:t>
            </a:r>
            <a:r>
              <a:rPr lang="en-US" sz="2632" dirty="0">
                <a:solidFill>
                  <a:srgbClr val="290B66"/>
                </a:solidFill>
                <a:latin typeface="Muli Black"/>
              </a:rPr>
              <a:t> </a:t>
            </a:r>
            <a:r>
              <a:rPr lang="en-US" sz="2632" dirty="0" err="1">
                <a:solidFill>
                  <a:srgbClr val="290B66"/>
                </a:solidFill>
                <a:latin typeface="Muli Black"/>
              </a:rPr>
              <a:t>trường</a:t>
            </a:r>
            <a:r>
              <a:rPr lang="en-US" sz="2632" dirty="0">
                <a:solidFill>
                  <a:srgbClr val="290B66"/>
                </a:solidFill>
                <a:latin typeface="Muli Black"/>
              </a:rPr>
              <a:t> Frozen Lake </a:t>
            </a:r>
            <a:r>
              <a:rPr lang="en-US" sz="2632" dirty="0" err="1">
                <a:solidFill>
                  <a:srgbClr val="290B66"/>
                </a:solidFill>
                <a:latin typeface="Muli Black"/>
              </a:rPr>
              <a:t>trong</a:t>
            </a:r>
            <a:r>
              <a:rPr lang="en-US" sz="2632" dirty="0">
                <a:solidFill>
                  <a:srgbClr val="290B66"/>
                </a:solidFill>
                <a:latin typeface="Muli Black"/>
              </a:rPr>
              <a:t> Gymnasium</a:t>
            </a:r>
          </a:p>
        </p:txBody>
      </p:sp>
      <p:grpSp>
        <p:nvGrpSpPr>
          <p:cNvPr id="9" name="Group 9"/>
          <p:cNvGrpSpPr/>
          <p:nvPr/>
        </p:nvGrpSpPr>
        <p:grpSpPr>
          <a:xfrm>
            <a:off x="1793478" y="5970892"/>
            <a:ext cx="15513050" cy="1183567"/>
            <a:chOff x="0" y="0"/>
            <a:chExt cx="4085742" cy="311721"/>
          </a:xfrm>
        </p:grpSpPr>
        <p:sp>
          <p:nvSpPr>
            <p:cNvPr id="10" name="Freeform 10"/>
            <p:cNvSpPr/>
            <p:nvPr/>
          </p:nvSpPr>
          <p:spPr>
            <a:xfrm>
              <a:off x="0" y="0"/>
              <a:ext cx="4085742" cy="311721"/>
            </a:xfrm>
            <a:custGeom>
              <a:avLst/>
              <a:gdLst/>
              <a:ahLst/>
              <a:cxnLst/>
              <a:rect l="l" t="t" r="r" b="b"/>
              <a:pathLst>
                <a:path w="4085742" h="311721">
                  <a:moveTo>
                    <a:pt x="25452" y="0"/>
                  </a:moveTo>
                  <a:lnTo>
                    <a:pt x="4060290" y="0"/>
                  </a:lnTo>
                  <a:cubicBezTo>
                    <a:pt x="4067040" y="0"/>
                    <a:pt x="4073514" y="2682"/>
                    <a:pt x="4078287" y="7455"/>
                  </a:cubicBezTo>
                  <a:cubicBezTo>
                    <a:pt x="4083060" y="12228"/>
                    <a:pt x="4085742" y="18702"/>
                    <a:pt x="4085742" y="25452"/>
                  </a:cubicBezTo>
                  <a:lnTo>
                    <a:pt x="4085742" y="286269"/>
                  </a:lnTo>
                  <a:cubicBezTo>
                    <a:pt x="4085742" y="293020"/>
                    <a:pt x="4083060" y="299493"/>
                    <a:pt x="4078287" y="304267"/>
                  </a:cubicBezTo>
                  <a:cubicBezTo>
                    <a:pt x="4073514" y="309040"/>
                    <a:pt x="4067040" y="311721"/>
                    <a:pt x="4060290" y="311721"/>
                  </a:cubicBezTo>
                  <a:lnTo>
                    <a:pt x="25452" y="311721"/>
                  </a:lnTo>
                  <a:cubicBezTo>
                    <a:pt x="11395" y="311721"/>
                    <a:pt x="0" y="300326"/>
                    <a:pt x="0" y="286269"/>
                  </a:cubicBezTo>
                  <a:lnTo>
                    <a:pt x="0" y="25452"/>
                  </a:lnTo>
                  <a:cubicBezTo>
                    <a:pt x="0" y="18702"/>
                    <a:pt x="2682" y="12228"/>
                    <a:pt x="7455" y="7455"/>
                  </a:cubicBezTo>
                  <a:cubicBezTo>
                    <a:pt x="12228" y="2682"/>
                    <a:pt x="18702" y="0"/>
                    <a:pt x="25452"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032582" y="6334171"/>
            <a:ext cx="15513050" cy="436530"/>
          </a:xfrm>
          <a:prstGeom prst="rect">
            <a:avLst/>
          </a:prstGeom>
        </p:spPr>
        <p:txBody>
          <a:bodyPr wrap="square" lIns="0" tIns="0" rIns="0" bIns="0" rtlCol="0" anchor="t">
            <a:spAutoFit/>
          </a:bodyPr>
          <a:lstStyle/>
          <a:p>
            <a:pPr>
              <a:lnSpc>
                <a:spcPts val="3685"/>
              </a:lnSpc>
              <a:spcBef>
                <a:spcPct val="0"/>
              </a:spcBef>
            </a:pPr>
            <a:r>
              <a:rPr lang="en-US" sz="2632" dirty="0">
                <a:solidFill>
                  <a:srgbClr val="290B66"/>
                </a:solidFill>
                <a:latin typeface="Muli Black"/>
              </a:rPr>
              <a:t>2. </a:t>
            </a:r>
            <a:r>
              <a:rPr lang="en-US" sz="2632" dirty="0" err="1">
                <a:solidFill>
                  <a:srgbClr val="290B66"/>
                </a:solidFill>
                <a:latin typeface="Muli Black"/>
              </a:rPr>
              <a:t>Giải</a:t>
            </a:r>
            <a:r>
              <a:rPr lang="en-US" sz="2632" dirty="0">
                <a:solidFill>
                  <a:srgbClr val="290B66"/>
                </a:solidFill>
                <a:latin typeface="Muli Black"/>
              </a:rPr>
              <a:t> </a:t>
            </a:r>
            <a:r>
              <a:rPr lang="en-US" sz="2632" dirty="0" err="1">
                <a:solidFill>
                  <a:srgbClr val="290B66"/>
                </a:solidFill>
                <a:latin typeface="Muli Black"/>
              </a:rPr>
              <a:t>quyết</a:t>
            </a:r>
            <a:r>
              <a:rPr lang="en-US" sz="2632" dirty="0">
                <a:solidFill>
                  <a:srgbClr val="290B66"/>
                </a:solidFill>
                <a:latin typeface="Muli Black"/>
              </a:rPr>
              <a:t> </a:t>
            </a:r>
            <a:r>
              <a:rPr lang="en-US" sz="2632" dirty="0" err="1">
                <a:solidFill>
                  <a:srgbClr val="290B66"/>
                </a:solidFill>
                <a:latin typeface="Muli Black"/>
              </a:rPr>
              <a:t>môi</a:t>
            </a:r>
            <a:r>
              <a:rPr lang="en-US" sz="2632" dirty="0">
                <a:solidFill>
                  <a:srgbClr val="290B66"/>
                </a:solidFill>
                <a:latin typeface="Muli Black"/>
              </a:rPr>
              <a:t> </a:t>
            </a:r>
            <a:r>
              <a:rPr lang="en-US" sz="2632" dirty="0" err="1">
                <a:solidFill>
                  <a:srgbClr val="290B66"/>
                </a:solidFill>
                <a:latin typeface="Muli Black"/>
              </a:rPr>
              <a:t>trường</a:t>
            </a:r>
            <a:r>
              <a:rPr lang="en-US" sz="2632" dirty="0">
                <a:solidFill>
                  <a:srgbClr val="290B66"/>
                </a:solidFill>
                <a:latin typeface="Muli Black"/>
              </a:rPr>
              <a:t> Frozen Lake </a:t>
            </a:r>
            <a:r>
              <a:rPr lang="en-US" sz="2632" dirty="0" err="1">
                <a:solidFill>
                  <a:srgbClr val="290B66"/>
                </a:solidFill>
                <a:latin typeface="Muli Black"/>
              </a:rPr>
              <a:t>với</a:t>
            </a:r>
            <a:r>
              <a:rPr lang="en-US" sz="2632" dirty="0">
                <a:solidFill>
                  <a:srgbClr val="290B66"/>
                </a:solidFill>
                <a:latin typeface="Muli Black"/>
              </a:rPr>
              <a:t> </a:t>
            </a:r>
            <a:r>
              <a:rPr lang="en-US" sz="2632" dirty="0" err="1">
                <a:solidFill>
                  <a:srgbClr val="290B66"/>
                </a:solidFill>
                <a:latin typeface="Muli Black"/>
              </a:rPr>
              <a:t>chiến</a:t>
            </a:r>
            <a:r>
              <a:rPr lang="en-US" sz="2632" dirty="0">
                <a:solidFill>
                  <a:srgbClr val="290B66"/>
                </a:solidFill>
                <a:latin typeface="Muli Black"/>
              </a:rPr>
              <a:t> </a:t>
            </a:r>
            <a:r>
              <a:rPr lang="en-US" sz="2632" dirty="0" err="1">
                <a:solidFill>
                  <a:srgbClr val="290B66"/>
                </a:solidFill>
                <a:latin typeface="Muli Black"/>
              </a:rPr>
              <a:t>lược</a:t>
            </a:r>
            <a:r>
              <a:rPr lang="en-US" sz="2632" dirty="0">
                <a:solidFill>
                  <a:srgbClr val="290B66"/>
                </a:solidFill>
                <a:latin typeface="Muli Black"/>
              </a:rPr>
              <a:t> Epsilon-greedy </a:t>
            </a:r>
            <a:r>
              <a:rPr lang="en-US" sz="2632" dirty="0" err="1">
                <a:solidFill>
                  <a:srgbClr val="290B66"/>
                </a:solidFill>
                <a:latin typeface="Muli Black"/>
              </a:rPr>
              <a:t>và</a:t>
            </a:r>
            <a:r>
              <a:rPr lang="en-US" sz="2632" dirty="0">
                <a:solidFill>
                  <a:srgbClr val="290B66"/>
                </a:solidFill>
                <a:latin typeface="Muli Black"/>
              </a:rPr>
              <a:t> </a:t>
            </a:r>
            <a:r>
              <a:rPr lang="en-US" sz="2632" dirty="0" err="1">
                <a:solidFill>
                  <a:srgbClr val="290B66"/>
                </a:solidFill>
                <a:latin typeface="Muli Black"/>
              </a:rPr>
              <a:t>thuật</a:t>
            </a:r>
            <a:r>
              <a:rPr lang="en-US" sz="2632" dirty="0">
                <a:solidFill>
                  <a:srgbClr val="290B66"/>
                </a:solidFill>
                <a:latin typeface="Muli Black"/>
              </a:rPr>
              <a:t> </a:t>
            </a:r>
            <a:r>
              <a:rPr lang="en-US" sz="2632" dirty="0" err="1">
                <a:solidFill>
                  <a:srgbClr val="290B66"/>
                </a:solidFill>
                <a:latin typeface="Muli Black"/>
              </a:rPr>
              <a:t>toán</a:t>
            </a:r>
            <a:r>
              <a:rPr lang="en-US" sz="2632" dirty="0">
                <a:solidFill>
                  <a:srgbClr val="290B66"/>
                </a:solidFill>
                <a:latin typeface="Muli Black"/>
              </a:rPr>
              <a:t> Q-learning</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937799" y="3053743"/>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1028700" y="382165"/>
            <a:ext cx="16619559" cy="646535"/>
          </a:xfrm>
          <a:prstGeom prst="rect">
            <a:avLst/>
          </a:prstGeom>
        </p:spPr>
        <p:txBody>
          <a:bodyPr lIns="0" tIns="0" rIns="0" bIns="0" rtlCol="0" anchor="t">
            <a:spAutoFit/>
          </a:bodyPr>
          <a:lstStyle/>
          <a:p>
            <a:pPr marL="409764" lvl="1">
              <a:lnSpc>
                <a:spcPts val="5314"/>
              </a:lnSpc>
              <a:spcBef>
                <a:spcPct val="0"/>
              </a:spcBef>
            </a:pPr>
            <a:r>
              <a:rPr lang="en-US" sz="3795" dirty="0">
                <a:solidFill>
                  <a:srgbClr val="FFFFFF"/>
                </a:solidFill>
                <a:latin typeface="Muli Black"/>
              </a:rPr>
              <a:t>1. </a:t>
            </a:r>
            <a:r>
              <a:rPr lang="en-US" sz="3795" dirty="0" err="1">
                <a:solidFill>
                  <a:srgbClr val="FFFFFF"/>
                </a:solidFill>
                <a:latin typeface="Muli Black"/>
              </a:rPr>
              <a:t>Các</a:t>
            </a:r>
            <a:r>
              <a:rPr lang="en-US" sz="3795" dirty="0">
                <a:solidFill>
                  <a:srgbClr val="FFFFFF"/>
                </a:solidFill>
                <a:latin typeface="Muli Black"/>
              </a:rPr>
              <a:t> </a:t>
            </a:r>
            <a:r>
              <a:rPr lang="en-US" sz="3795" dirty="0" err="1">
                <a:solidFill>
                  <a:srgbClr val="FFFFFF"/>
                </a:solidFill>
                <a:latin typeface="Muli Black"/>
              </a:rPr>
              <a:t>thành</a:t>
            </a:r>
            <a:r>
              <a:rPr lang="en-US" sz="3795" dirty="0">
                <a:solidFill>
                  <a:srgbClr val="FFFFFF"/>
                </a:solidFill>
                <a:latin typeface="Muli Black"/>
              </a:rPr>
              <a:t> </a:t>
            </a:r>
            <a:r>
              <a:rPr lang="en-US" sz="3795" dirty="0" err="1">
                <a:solidFill>
                  <a:srgbClr val="FFFFFF"/>
                </a:solidFill>
                <a:latin typeface="Muli Black"/>
              </a:rPr>
              <a:t>phần</a:t>
            </a:r>
            <a:r>
              <a:rPr lang="en-US" sz="3795" dirty="0">
                <a:solidFill>
                  <a:srgbClr val="FFFFFF"/>
                </a:solidFill>
                <a:latin typeface="Muli Black"/>
              </a:rPr>
              <a:t> </a:t>
            </a:r>
            <a:r>
              <a:rPr lang="en-US" sz="3795" dirty="0" err="1">
                <a:solidFill>
                  <a:srgbClr val="FFFFFF"/>
                </a:solidFill>
                <a:latin typeface="Muli Black"/>
              </a:rPr>
              <a:t>của</a:t>
            </a:r>
            <a:r>
              <a:rPr lang="en-US" sz="3795" dirty="0">
                <a:solidFill>
                  <a:srgbClr val="FFFFFF"/>
                </a:solidFill>
                <a:latin typeface="Muli Black"/>
              </a:rPr>
              <a:t> </a:t>
            </a:r>
            <a:r>
              <a:rPr lang="en-US" sz="3795" dirty="0" err="1">
                <a:solidFill>
                  <a:srgbClr val="FFFFFF"/>
                </a:solidFill>
                <a:latin typeface="Muli Black"/>
              </a:rPr>
              <a:t>môi</a:t>
            </a:r>
            <a:r>
              <a:rPr lang="en-US" sz="3795" dirty="0">
                <a:solidFill>
                  <a:srgbClr val="FFFFFF"/>
                </a:solidFill>
                <a:latin typeface="Muli Black"/>
              </a:rPr>
              <a:t> </a:t>
            </a:r>
            <a:r>
              <a:rPr lang="en-US" sz="3795" dirty="0" err="1">
                <a:solidFill>
                  <a:srgbClr val="FFFFFF"/>
                </a:solidFill>
                <a:latin typeface="Muli Black"/>
              </a:rPr>
              <a:t>trường</a:t>
            </a:r>
            <a:r>
              <a:rPr lang="en-US" sz="3795" dirty="0">
                <a:solidFill>
                  <a:srgbClr val="FFFFFF"/>
                </a:solidFill>
                <a:latin typeface="Muli Black"/>
              </a:rPr>
              <a:t> Frozen Lake </a:t>
            </a:r>
            <a:r>
              <a:rPr lang="en-US" sz="3795" dirty="0" err="1">
                <a:solidFill>
                  <a:srgbClr val="FFFFFF"/>
                </a:solidFill>
                <a:latin typeface="Muli Black"/>
              </a:rPr>
              <a:t>trong</a:t>
            </a:r>
            <a:r>
              <a:rPr lang="en-US" sz="3795" dirty="0">
                <a:solidFill>
                  <a:srgbClr val="FFFFFF"/>
                </a:solidFill>
                <a:latin typeface="Muli Black"/>
              </a:rPr>
              <a:t> gymnasium</a:t>
            </a:r>
          </a:p>
        </p:txBody>
      </p:sp>
      <p:sp>
        <p:nvSpPr>
          <p:cNvPr id="6" name="TextBox 6"/>
          <p:cNvSpPr txBox="1"/>
          <p:nvPr/>
        </p:nvSpPr>
        <p:spPr>
          <a:xfrm>
            <a:off x="1028700" y="1712446"/>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Những</a:t>
            </a:r>
            <a:r>
              <a:rPr lang="en-US" sz="3944" dirty="0">
                <a:solidFill>
                  <a:srgbClr val="FFFFFF"/>
                </a:solidFill>
                <a:latin typeface="Fira Sans Light"/>
              </a:rPr>
              <a:t> </a:t>
            </a:r>
            <a:r>
              <a:rPr lang="en-US" sz="3944" dirty="0" err="1">
                <a:solidFill>
                  <a:srgbClr val="FFFFFF"/>
                </a:solidFill>
                <a:latin typeface="Fira Sans Light"/>
              </a:rPr>
              <a:t>quy</a:t>
            </a:r>
            <a:r>
              <a:rPr lang="en-US" sz="3944" dirty="0">
                <a:solidFill>
                  <a:srgbClr val="FFFFFF"/>
                </a:solidFill>
                <a:latin typeface="Fira Sans Light"/>
              </a:rPr>
              <a:t> </a:t>
            </a:r>
            <a:r>
              <a:rPr lang="en-US" sz="3944" dirty="0" err="1">
                <a:solidFill>
                  <a:srgbClr val="FFFFFF"/>
                </a:solidFill>
                <a:latin typeface="Fira Sans Light"/>
              </a:rPr>
              <a:t>tắc</a:t>
            </a:r>
            <a:r>
              <a:rPr lang="en-US" sz="3944" dirty="0">
                <a:solidFill>
                  <a:srgbClr val="FFFFFF"/>
                </a:solidFill>
                <a:latin typeface="Fira Sans Light"/>
              </a:rPr>
              <a:t> </a:t>
            </a:r>
            <a:r>
              <a:rPr lang="en-US" sz="3944" dirty="0" err="1">
                <a:solidFill>
                  <a:srgbClr val="FFFFFF"/>
                </a:solidFill>
                <a:latin typeface="Fira Sans Light"/>
              </a:rPr>
              <a:t>cơ</a:t>
            </a:r>
            <a:r>
              <a:rPr lang="en-US" sz="3944" dirty="0">
                <a:solidFill>
                  <a:srgbClr val="FFFFFF"/>
                </a:solidFill>
                <a:latin typeface="Fira Sans Light"/>
              </a:rPr>
              <a:t> </a:t>
            </a:r>
            <a:r>
              <a:rPr lang="en-US" sz="3944" dirty="0" err="1">
                <a:solidFill>
                  <a:srgbClr val="FFFFFF"/>
                </a:solidFill>
                <a:latin typeface="Fira Sans Light"/>
              </a:rPr>
              <a:t>bản</a:t>
            </a:r>
            <a:r>
              <a:rPr lang="en-US" sz="3944" dirty="0">
                <a:solidFill>
                  <a:srgbClr val="FFFFFF"/>
                </a:solidFill>
                <a:latin typeface="Fira Sans Light"/>
              </a:rPr>
              <a:t> </a:t>
            </a:r>
            <a:r>
              <a:rPr lang="en-US" sz="3944" dirty="0" err="1">
                <a:solidFill>
                  <a:srgbClr val="FFFFFF"/>
                </a:solidFill>
                <a:latin typeface="Fira Sans Light"/>
              </a:rPr>
              <a:t>của</a:t>
            </a:r>
            <a:r>
              <a:rPr lang="en-US" sz="3944" dirty="0">
                <a:solidFill>
                  <a:srgbClr val="FFFFFF"/>
                </a:solidFill>
                <a:latin typeface="Fira Sans Light"/>
              </a:rPr>
              <a:t> Frozen Lake</a:t>
            </a:r>
          </a:p>
        </p:txBody>
      </p:sp>
      <p:sp>
        <p:nvSpPr>
          <p:cNvPr id="7" name="TextBox 7"/>
          <p:cNvSpPr txBox="1"/>
          <p:nvPr/>
        </p:nvSpPr>
        <p:spPr>
          <a:xfrm>
            <a:off x="1028700" y="257148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Action Space</a:t>
            </a:r>
          </a:p>
        </p:txBody>
      </p:sp>
      <p:pic>
        <p:nvPicPr>
          <p:cNvPr id="8" name="Picture 8"/>
          <p:cNvPicPr>
            <a:picLocks noChangeAspect="1"/>
          </p:cNvPicPr>
          <p:nvPr/>
        </p:nvPicPr>
        <p:blipFill>
          <a:blip r:embed="rId3"/>
          <a:srcRect/>
          <a:stretch>
            <a:fillRect/>
          </a:stretch>
        </p:blipFill>
        <p:spPr>
          <a:xfrm>
            <a:off x="-6162478" y="7896454"/>
            <a:ext cx="27069000" cy="7680829"/>
          </a:xfrm>
          <a:prstGeom prst="rect">
            <a:avLst/>
          </a:prstGeom>
        </p:spPr>
      </p:pic>
      <p:sp>
        <p:nvSpPr>
          <p:cNvPr id="9" name="TextBox 9"/>
          <p:cNvSpPr txBox="1"/>
          <p:nvPr/>
        </p:nvSpPr>
        <p:spPr>
          <a:xfrm>
            <a:off x="1028700" y="3427554"/>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Observation Space</a:t>
            </a:r>
          </a:p>
        </p:txBody>
      </p:sp>
      <p:sp>
        <p:nvSpPr>
          <p:cNvPr id="10" name="TextBox 10"/>
          <p:cNvSpPr txBox="1"/>
          <p:nvPr/>
        </p:nvSpPr>
        <p:spPr>
          <a:xfrm>
            <a:off x="1028700" y="4283627"/>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Starting State</a:t>
            </a:r>
          </a:p>
        </p:txBody>
      </p:sp>
      <p:sp>
        <p:nvSpPr>
          <p:cNvPr id="11" name="TextBox 11"/>
          <p:cNvSpPr txBox="1"/>
          <p:nvPr/>
        </p:nvSpPr>
        <p:spPr>
          <a:xfrm>
            <a:off x="1028700" y="5139699"/>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Rewards</a:t>
            </a:r>
          </a:p>
        </p:txBody>
      </p:sp>
      <p:sp>
        <p:nvSpPr>
          <p:cNvPr id="12" name="TextBox 12"/>
          <p:cNvSpPr txBox="1"/>
          <p:nvPr/>
        </p:nvSpPr>
        <p:spPr>
          <a:xfrm>
            <a:off x="1028700" y="599577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Điều</a:t>
            </a:r>
            <a:r>
              <a:rPr lang="en-US" sz="3944" dirty="0">
                <a:solidFill>
                  <a:srgbClr val="FFFFFF"/>
                </a:solidFill>
                <a:latin typeface="Fira Sans Light"/>
              </a:rPr>
              <a:t> </a:t>
            </a:r>
            <a:r>
              <a:rPr lang="en-US" sz="3944" dirty="0" err="1">
                <a:solidFill>
                  <a:srgbClr val="FFFFFF"/>
                </a:solidFill>
                <a:latin typeface="Fira Sans Light"/>
              </a:rPr>
              <a:t>kiện</a:t>
            </a:r>
            <a:r>
              <a:rPr lang="en-US" sz="3944" dirty="0">
                <a:solidFill>
                  <a:srgbClr val="FFFFFF"/>
                </a:solidFill>
                <a:latin typeface="Fira Sans Light"/>
              </a:rPr>
              <a:t> </a:t>
            </a:r>
            <a:r>
              <a:rPr lang="en-US" sz="3944" dirty="0" err="1">
                <a:solidFill>
                  <a:srgbClr val="FFFFFF"/>
                </a:solidFill>
                <a:latin typeface="Fira Sans Light"/>
              </a:rPr>
              <a:t>kết</a:t>
            </a:r>
            <a:r>
              <a:rPr lang="en-US" sz="3944" dirty="0">
                <a:solidFill>
                  <a:srgbClr val="FFFFFF"/>
                </a:solidFill>
                <a:latin typeface="Fira Sans Light"/>
              </a:rPr>
              <a:t> </a:t>
            </a:r>
            <a:r>
              <a:rPr lang="en-US" sz="3944" dirty="0" err="1">
                <a:solidFill>
                  <a:srgbClr val="FFFFFF"/>
                </a:solidFill>
                <a:latin typeface="Fira Sans Light"/>
              </a:rPr>
              <a:t>thúc</a:t>
            </a:r>
            <a:r>
              <a:rPr lang="en-US" sz="3944" dirty="0">
                <a:solidFill>
                  <a:srgbClr val="FFFFFF"/>
                </a:solidFill>
                <a:latin typeface="Fira Sans Light"/>
              </a:rPr>
              <a:t> </a:t>
            </a:r>
            <a:r>
              <a:rPr lang="en-US" sz="3944" dirty="0" err="1">
                <a:solidFill>
                  <a:srgbClr val="FFFFFF"/>
                </a:solidFill>
                <a:latin typeface="Fira Sans Light"/>
              </a:rPr>
              <a:t>một</a:t>
            </a:r>
            <a:r>
              <a:rPr lang="en-US" sz="3944" dirty="0">
                <a:solidFill>
                  <a:srgbClr val="FFFFFF"/>
                </a:solidFill>
                <a:latin typeface="Fira Sans Light"/>
              </a:rPr>
              <a:t> Episode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1614" y="7791447"/>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38" name="TextBox 38"/>
          <p:cNvSpPr txBox="1"/>
          <p:nvPr/>
        </p:nvSpPr>
        <p:spPr>
          <a:xfrm>
            <a:off x="4248213" y="383136"/>
            <a:ext cx="9730859" cy="813749"/>
          </a:xfrm>
          <a:prstGeom prst="rect">
            <a:avLst/>
          </a:prstGeom>
        </p:spPr>
        <p:txBody>
          <a:bodyPr wrap="square" lIns="0" tIns="0" rIns="0" bIns="0" rtlCol="0" anchor="t">
            <a:spAutoFit/>
          </a:bodyPr>
          <a:lstStyle/>
          <a:p>
            <a:pPr>
              <a:lnSpc>
                <a:spcPts val="6854"/>
              </a:lnSpc>
              <a:spcBef>
                <a:spcPct val="0"/>
              </a:spcBef>
            </a:pPr>
            <a:r>
              <a:rPr lang="en-US" sz="4895" dirty="0">
                <a:solidFill>
                  <a:srgbClr val="FFFFFF"/>
                </a:solidFill>
                <a:latin typeface="Muli Black"/>
              </a:rPr>
              <a:t>Quy </a:t>
            </a:r>
            <a:r>
              <a:rPr lang="en-US" sz="4895" dirty="0" err="1">
                <a:solidFill>
                  <a:srgbClr val="FFFFFF"/>
                </a:solidFill>
                <a:latin typeface="Muli Black"/>
              </a:rPr>
              <a:t>tắc</a:t>
            </a:r>
            <a:r>
              <a:rPr lang="en-US" sz="4895" dirty="0">
                <a:solidFill>
                  <a:srgbClr val="FFFFFF"/>
                </a:solidFill>
                <a:latin typeface="Muli Black"/>
              </a:rPr>
              <a:t> </a:t>
            </a:r>
            <a:r>
              <a:rPr lang="en-US" sz="4895" dirty="0" err="1">
                <a:solidFill>
                  <a:srgbClr val="FFFFFF"/>
                </a:solidFill>
                <a:latin typeface="Muli Black"/>
              </a:rPr>
              <a:t>cơ</a:t>
            </a:r>
            <a:r>
              <a:rPr lang="en-US" sz="4895" dirty="0">
                <a:solidFill>
                  <a:srgbClr val="FFFFFF"/>
                </a:solidFill>
                <a:latin typeface="Muli Black"/>
              </a:rPr>
              <a:t> </a:t>
            </a:r>
            <a:r>
              <a:rPr lang="en-US" sz="4895" dirty="0" err="1">
                <a:solidFill>
                  <a:srgbClr val="FFFFFF"/>
                </a:solidFill>
                <a:latin typeface="Muli Black"/>
              </a:rPr>
              <a:t>bản</a:t>
            </a:r>
            <a:r>
              <a:rPr lang="en-US" sz="4895" dirty="0">
                <a:solidFill>
                  <a:srgbClr val="FFFFFF"/>
                </a:solidFill>
                <a:latin typeface="Muli Black"/>
              </a:rPr>
              <a:t> </a:t>
            </a:r>
            <a:r>
              <a:rPr lang="en-US" sz="4895" dirty="0" err="1">
                <a:solidFill>
                  <a:srgbClr val="FFFFFF"/>
                </a:solidFill>
                <a:latin typeface="Muli Black"/>
              </a:rPr>
              <a:t>của</a:t>
            </a:r>
            <a:r>
              <a:rPr lang="en-US" sz="4895" dirty="0">
                <a:solidFill>
                  <a:srgbClr val="FFFFFF"/>
                </a:solidFill>
                <a:latin typeface="Muli Black"/>
              </a:rPr>
              <a:t> </a:t>
            </a:r>
            <a:r>
              <a:rPr lang="en-US" sz="4895" dirty="0" err="1">
                <a:solidFill>
                  <a:srgbClr val="FFFFFF"/>
                </a:solidFill>
                <a:latin typeface="Muli Black"/>
              </a:rPr>
              <a:t>FrozenLake</a:t>
            </a:r>
            <a:endParaRPr lang="en-US" sz="4895" dirty="0">
              <a:solidFill>
                <a:srgbClr val="FFFFFF"/>
              </a:solidFill>
              <a:latin typeface="Muli Black"/>
            </a:endParaRPr>
          </a:p>
        </p:txBody>
      </p:sp>
      <p:pic>
        <p:nvPicPr>
          <p:cNvPr id="44" name="Picture 43">
            <a:extLst>
              <a:ext uri="{FF2B5EF4-FFF2-40B4-BE49-F238E27FC236}">
                <a16:creationId xmlns:a16="http://schemas.microsoft.com/office/drawing/2014/main" id="{B90AE8D2-4929-9CAC-8923-D0A20DE236B5}"/>
              </a:ext>
            </a:extLst>
          </p:cNvPr>
          <p:cNvPicPr>
            <a:picLocks noChangeAspect="1"/>
          </p:cNvPicPr>
          <p:nvPr/>
        </p:nvPicPr>
        <p:blipFill>
          <a:blip r:embed="rId7"/>
          <a:stretch>
            <a:fillRect/>
          </a:stretch>
        </p:blipFill>
        <p:spPr>
          <a:xfrm>
            <a:off x="7133882" y="3154582"/>
            <a:ext cx="3710801" cy="3727516"/>
          </a:xfrm>
          <a:prstGeom prst="rect">
            <a:avLst/>
          </a:prstGeom>
        </p:spPr>
      </p:pic>
      <p:sp>
        <p:nvSpPr>
          <p:cNvPr id="49" name="Arrow: Right 48">
            <a:extLst>
              <a:ext uri="{FF2B5EF4-FFF2-40B4-BE49-F238E27FC236}">
                <a16:creationId xmlns:a16="http://schemas.microsoft.com/office/drawing/2014/main" id="{4610D307-7E0E-CC1D-E0BB-10F7EFC089D3}"/>
              </a:ext>
            </a:extLst>
          </p:cNvPr>
          <p:cNvSpPr/>
          <p:nvPr/>
        </p:nvSpPr>
        <p:spPr>
          <a:xfrm>
            <a:off x="6197798" y="3469203"/>
            <a:ext cx="796413" cy="457200"/>
          </a:xfrm>
          <a:prstGeom prst="rightArrow">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2" name="Arrow: Right 51">
            <a:extLst>
              <a:ext uri="{FF2B5EF4-FFF2-40B4-BE49-F238E27FC236}">
                <a16:creationId xmlns:a16="http://schemas.microsoft.com/office/drawing/2014/main" id="{D7D977E5-6713-65F0-BE1C-B6D3CE60D465}"/>
              </a:ext>
            </a:extLst>
          </p:cNvPr>
          <p:cNvSpPr/>
          <p:nvPr/>
        </p:nvSpPr>
        <p:spPr>
          <a:xfrm flipH="1">
            <a:off x="10984354" y="6177859"/>
            <a:ext cx="796413" cy="457200"/>
          </a:xfrm>
          <a:prstGeom prst="rightArrow">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nvGrpSpPr>
          <p:cNvPr id="53" name="Group 33">
            <a:extLst>
              <a:ext uri="{FF2B5EF4-FFF2-40B4-BE49-F238E27FC236}">
                <a16:creationId xmlns:a16="http://schemas.microsoft.com/office/drawing/2014/main" id="{341E3A4A-5F63-EC0A-F6EC-6D78F786674B}"/>
              </a:ext>
            </a:extLst>
          </p:cNvPr>
          <p:cNvGrpSpPr/>
          <p:nvPr/>
        </p:nvGrpSpPr>
        <p:grpSpPr>
          <a:xfrm>
            <a:off x="3951354" y="3241402"/>
            <a:ext cx="2055237" cy="794715"/>
            <a:chOff x="-2023916" y="46886"/>
            <a:chExt cx="655350" cy="229071"/>
          </a:xfrm>
        </p:grpSpPr>
        <p:sp>
          <p:nvSpPr>
            <p:cNvPr id="54" name="Freeform 34">
              <a:extLst>
                <a:ext uri="{FF2B5EF4-FFF2-40B4-BE49-F238E27FC236}">
                  <a16:creationId xmlns:a16="http://schemas.microsoft.com/office/drawing/2014/main" id="{2FBFFA12-ED4C-1A6B-E34A-455D8E7AD9BA}"/>
                </a:ext>
              </a:extLst>
            </p:cNvPr>
            <p:cNvSpPr/>
            <p:nvPr/>
          </p:nvSpPr>
          <p:spPr>
            <a:xfrm>
              <a:off x="-2023916"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55" name="TextBox 35">
              <a:extLst>
                <a:ext uri="{FF2B5EF4-FFF2-40B4-BE49-F238E27FC236}">
                  <a16:creationId xmlns:a16="http://schemas.microsoft.com/office/drawing/2014/main" id="{68C06ABA-B706-8D5D-20E9-D4B500C0BC0C}"/>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err="1">
                  <a:solidFill>
                    <a:srgbClr val="000000"/>
                  </a:solidFill>
                  <a:latin typeface="Muli Black"/>
                </a:rPr>
                <a:t>Khởi</a:t>
              </a:r>
              <a:r>
                <a:rPr lang="en-US" sz="2632" dirty="0">
                  <a:solidFill>
                    <a:srgbClr val="000000"/>
                  </a:solidFill>
                  <a:latin typeface="Muli Black"/>
                </a:rPr>
                <a:t> </a:t>
              </a:r>
              <a:r>
                <a:rPr lang="en-US" sz="2632" dirty="0" err="1">
                  <a:solidFill>
                    <a:srgbClr val="000000"/>
                  </a:solidFill>
                  <a:latin typeface="Muli Black"/>
                </a:rPr>
                <a:t>đầu</a:t>
              </a:r>
              <a:endParaRPr lang="en-US" sz="2632" dirty="0">
                <a:solidFill>
                  <a:srgbClr val="000000"/>
                </a:solidFill>
                <a:latin typeface="Muli Black"/>
              </a:endParaRPr>
            </a:p>
          </p:txBody>
        </p:sp>
      </p:grpSp>
      <p:grpSp>
        <p:nvGrpSpPr>
          <p:cNvPr id="56" name="Group 33">
            <a:extLst>
              <a:ext uri="{FF2B5EF4-FFF2-40B4-BE49-F238E27FC236}">
                <a16:creationId xmlns:a16="http://schemas.microsoft.com/office/drawing/2014/main" id="{3574C984-C403-86F8-03D6-7975B69B1E75}"/>
              </a:ext>
            </a:extLst>
          </p:cNvPr>
          <p:cNvGrpSpPr/>
          <p:nvPr/>
        </p:nvGrpSpPr>
        <p:grpSpPr>
          <a:xfrm>
            <a:off x="11971974" y="6075354"/>
            <a:ext cx="1577163" cy="662209"/>
            <a:chOff x="-2023916" y="46886"/>
            <a:chExt cx="655350" cy="229071"/>
          </a:xfrm>
        </p:grpSpPr>
        <p:sp>
          <p:nvSpPr>
            <p:cNvPr id="57" name="Freeform 34">
              <a:extLst>
                <a:ext uri="{FF2B5EF4-FFF2-40B4-BE49-F238E27FC236}">
                  <a16:creationId xmlns:a16="http://schemas.microsoft.com/office/drawing/2014/main" id="{0B5944E0-98F3-26B5-61A5-6FA42669C735}"/>
                </a:ext>
              </a:extLst>
            </p:cNvPr>
            <p:cNvSpPr/>
            <p:nvPr/>
          </p:nvSpPr>
          <p:spPr>
            <a:xfrm>
              <a:off x="-2023916"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58" name="TextBox 35">
              <a:extLst>
                <a:ext uri="{FF2B5EF4-FFF2-40B4-BE49-F238E27FC236}">
                  <a16:creationId xmlns:a16="http://schemas.microsoft.com/office/drawing/2014/main" id="{2D374CA0-98F3-1034-D328-71E99E675876}"/>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G</a:t>
              </a:r>
            </a:p>
          </p:txBody>
        </p:sp>
      </p:grpSp>
      <p:cxnSp>
        <p:nvCxnSpPr>
          <p:cNvPr id="60" name="Straight Arrow Connector 59">
            <a:extLst>
              <a:ext uri="{FF2B5EF4-FFF2-40B4-BE49-F238E27FC236}">
                <a16:creationId xmlns:a16="http://schemas.microsoft.com/office/drawing/2014/main" id="{E3C61295-0768-2D60-7517-9AF34FA60B24}"/>
              </a:ext>
            </a:extLst>
          </p:cNvPr>
          <p:cNvCxnSpPr>
            <a:cxnSpLocks/>
          </p:cNvCxnSpPr>
          <p:nvPr/>
        </p:nvCxnSpPr>
        <p:spPr>
          <a:xfrm flipH="1">
            <a:off x="10515600" y="4148852"/>
            <a:ext cx="2361041" cy="505007"/>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A539B008-0D4C-3B94-C36D-EB3B4BE4AF9B}"/>
              </a:ext>
            </a:extLst>
          </p:cNvPr>
          <p:cNvCxnSpPr>
            <a:cxnSpLocks/>
          </p:cNvCxnSpPr>
          <p:nvPr/>
        </p:nvCxnSpPr>
        <p:spPr>
          <a:xfrm flipV="1">
            <a:off x="5872149" y="5578087"/>
            <a:ext cx="1772072" cy="466422"/>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69" name="Oval 68">
            <a:extLst>
              <a:ext uri="{FF2B5EF4-FFF2-40B4-BE49-F238E27FC236}">
                <a16:creationId xmlns:a16="http://schemas.microsoft.com/office/drawing/2014/main" id="{D3F6CB09-82BF-8ADB-1F87-696F5893F9E2}"/>
              </a:ext>
            </a:extLst>
          </p:cNvPr>
          <p:cNvSpPr/>
          <p:nvPr/>
        </p:nvSpPr>
        <p:spPr>
          <a:xfrm>
            <a:off x="12987426" y="3668763"/>
            <a:ext cx="1180962" cy="81374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H</a:t>
            </a:r>
          </a:p>
        </p:txBody>
      </p:sp>
      <p:sp>
        <p:nvSpPr>
          <p:cNvPr id="70" name="Oval 69">
            <a:extLst>
              <a:ext uri="{FF2B5EF4-FFF2-40B4-BE49-F238E27FC236}">
                <a16:creationId xmlns:a16="http://schemas.microsoft.com/office/drawing/2014/main" id="{8FE39659-18EA-8F9C-0BE8-FEEA193C04BD}"/>
              </a:ext>
            </a:extLst>
          </p:cNvPr>
          <p:cNvSpPr/>
          <p:nvPr/>
        </p:nvSpPr>
        <p:spPr>
          <a:xfrm>
            <a:off x="4595584" y="5668865"/>
            <a:ext cx="1180962" cy="81374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F</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arn(inVertical)">
                                      <p:cBhvr>
                                        <p:cTn id="12" dur="500"/>
                                        <p:tgtEl>
                                          <p:spTgt spid="5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barn(inVertical)">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barn(inVertical)">
                                      <p:cBhvr>
                                        <p:cTn id="20" dur="500"/>
                                        <p:tgtEl>
                                          <p:spTgt spid="52"/>
                                        </p:tgtEl>
                                      </p:cBhvr>
                                    </p:animEffect>
                                  </p:childTnLst>
                                </p:cTn>
                              </p:par>
                              <p:par>
                                <p:cTn id="21" presetID="16" presetClass="entr" presetSubtype="21"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barn(inVertical)">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barn(inVertical)">
                                      <p:cBhvr>
                                        <p:cTn id="28" dur="500"/>
                                        <p:tgtEl>
                                          <p:spTgt spid="6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barn(inVertical)">
                                      <p:cBhvr>
                                        <p:cTn id="31" dur="500"/>
                                        <p:tgtEl>
                                          <p:spTgt spid="69"/>
                                        </p:tgtEl>
                                      </p:cBhvr>
                                    </p:animEffect>
                                  </p:childTnLst>
                                </p:cTn>
                              </p:par>
                              <p:par>
                                <p:cTn id="32" presetID="16" presetClass="entr" presetSubtype="21"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barn(inVertical)">
                                      <p:cBhvr>
                                        <p:cTn id="34" dur="500"/>
                                        <p:tgtEl>
                                          <p:spTgt spid="6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barn(inVertical)">
                                      <p:cBhvr>
                                        <p:cTn id="3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69"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1614" y="7791447"/>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38" name="TextBox 38"/>
          <p:cNvSpPr txBox="1"/>
          <p:nvPr/>
        </p:nvSpPr>
        <p:spPr>
          <a:xfrm>
            <a:off x="7021507" y="354724"/>
            <a:ext cx="4177392" cy="813749"/>
          </a:xfrm>
          <a:prstGeom prst="rect">
            <a:avLst/>
          </a:prstGeom>
        </p:spPr>
        <p:txBody>
          <a:bodyPr wrap="square" lIns="0" tIns="0" rIns="0" bIns="0" rtlCol="0" anchor="t">
            <a:spAutoFit/>
          </a:bodyPr>
          <a:lstStyle/>
          <a:p>
            <a:pPr>
              <a:lnSpc>
                <a:spcPts val="6854"/>
              </a:lnSpc>
              <a:spcBef>
                <a:spcPct val="0"/>
              </a:spcBef>
            </a:pPr>
            <a:r>
              <a:rPr lang="en-US" sz="4895" dirty="0">
                <a:solidFill>
                  <a:srgbClr val="FFFFFF"/>
                </a:solidFill>
                <a:latin typeface="Muli Black"/>
              </a:rPr>
              <a:t>Action Space</a:t>
            </a:r>
          </a:p>
        </p:txBody>
      </p:sp>
      <p:grpSp>
        <p:nvGrpSpPr>
          <p:cNvPr id="53" name="Group 33">
            <a:extLst>
              <a:ext uri="{FF2B5EF4-FFF2-40B4-BE49-F238E27FC236}">
                <a16:creationId xmlns:a16="http://schemas.microsoft.com/office/drawing/2014/main" id="{341E3A4A-5F63-EC0A-F6EC-6D78F786674B}"/>
              </a:ext>
            </a:extLst>
          </p:cNvPr>
          <p:cNvGrpSpPr/>
          <p:nvPr/>
        </p:nvGrpSpPr>
        <p:grpSpPr>
          <a:xfrm>
            <a:off x="5349812" y="6413747"/>
            <a:ext cx="889080" cy="522645"/>
            <a:chOff x="-2023914" y="46886"/>
            <a:chExt cx="655348" cy="229071"/>
          </a:xfrm>
        </p:grpSpPr>
        <p:sp>
          <p:nvSpPr>
            <p:cNvPr id="54" name="Freeform 34">
              <a:extLst>
                <a:ext uri="{FF2B5EF4-FFF2-40B4-BE49-F238E27FC236}">
                  <a16:creationId xmlns:a16="http://schemas.microsoft.com/office/drawing/2014/main" id="{2FBFFA12-ED4C-1A6B-E34A-455D8E7AD9BA}"/>
                </a:ext>
              </a:extLst>
            </p:cNvPr>
            <p:cNvSpPr/>
            <p:nvPr/>
          </p:nvSpPr>
          <p:spPr>
            <a:xfrm>
              <a:off x="-2023914"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55" name="TextBox 35">
              <a:extLst>
                <a:ext uri="{FF2B5EF4-FFF2-40B4-BE49-F238E27FC236}">
                  <a16:creationId xmlns:a16="http://schemas.microsoft.com/office/drawing/2014/main" id="{68C06ABA-B706-8D5D-20E9-D4B500C0BC0C}"/>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0</a:t>
              </a:r>
            </a:p>
          </p:txBody>
        </p:sp>
      </p:grpSp>
      <p:pic>
        <p:nvPicPr>
          <p:cNvPr id="18" name="Picture 17" descr="A picture containing symbol, screenshot">
            <a:extLst>
              <a:ext uri="{FF2B5EF4-FFF2-40B4-BE49-F238E27FC236}">
                <a16:creationId xmlns:a16="http://schemas.microsoft.com/office/drawing/2014/main" id="{CD9FFC39-80A0-FABE-D30B-7A1CC674B1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2769" y="5213035"/>
            <a:ext cx="2852314" cy="1956509"/>
          </a:xfrm>
          <a:prstGeom prst="rect">
            <a:avLst/>
          </a:prstGeom>
        </p:spPr>
      </p:pic>
      <p:cxnSp>
        <p:nvCxnSpPr>
          <p:cNvPr id="65" name="Straight Arrow Connector 64">
            <a:extLst>
              <a:ext uri="{FF2B5EF4-FFF2-40B4-BE49-F238E27FC236}">
                <a16:creationId xmlns:a16="http://schemas.microsoft.com/office/drawing/2014/main" id="{A539B008-0D4C-3B94-C36D-EB3B4BE4AF9B}"/>
              </a:ext>
            </a:extLst>
          </p:cNvPr>
          <p:cNvCxnSpPr>
            <a:cxnSpLocks/>
          </p:cNvCxnSpPr>
          <p:nvPr/>
        </p:nvCxnSpPr>
        <p:spPr>
          <a:xfrm>
            <a:off x="6333787" y="6675070"/>
            <a:ext cx="1314726" cy="0"/>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24" name="Group 33">
            <a:extLst>
              <a:ext uri="{FF2B5EF4-FFF2-40B4-BE49-F238E27FC236}">
                <a16:creationId xmlns:a16="http://schemas.microsoft.com/office/drawing/2014/main" id="{BF8A9D10-F3FC-E8FD-DF0F-2F04B976EA8E}"/>
              </a:ext>
            </a:extLst>
          </p:cNvPr>
          <p:cNvGrpSpPr/>
          <p:nvPr/>
        </p:nvGrpSpPr>
        <p:grpSpPr>
          <a:xfrm>
            <a:off x="8510501" y="7747697"/>
            <a:ext cx="889082" cy="522645"/>
            <a:chOff x="-2023916" y="46886"/>
            <a:chExt cx="655350" cy="229071"/>
          </a:xfrm>
        </p:grpSpPr>
        <p:sp>
          <p:nvSpPr>
            <p:cNvPr id="25" name="Freeform 34">
              <a:extLst>
                <a:ext uri="{FF2B5EF4-FFF2-40B4-BE49-F238E27FC236}">
                  <a16:creationId xmlns:a16="http://schemas.microsoft.com/office/drawing/2014/main" id="{273D5E15-AF0A-B303-5182-B576DAF816DD}"/>
                </a:ext>
              </a:extLst>
            </p:cNvPr>
            <p:cNvSpPr/>
            <p:nvPr/>
          </p:nvSpPr>
          <p:spPr>
            <a:xfrm>
              <a:off x="-2023916"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26" name="TextBox 35">
              <a:extLst>
                <a:ext uri="{FF2B5EF4-FFF2-40B4-BE49-F238E27FC236}">
                  <a16:creationId xmlns:a16="http://schemas.microsoft.com/office/drawing/2014/main" id="{FADC7B9F-80A5-17CF-D2C7-07B1A01F20E6}"/>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1</a:t>
              </a:r>
            </a:p>
          </p:txBody>
        </p:sp>
      </p:grpSp>
      <p:cxnSp>
        <p:nvCxnSpPr>
          <p:cNvPr id="27" name="Straight Arrow Connector 26">
            <a:extLst>
              <a:ext uri="{FF2B5EF4-FFF2-40B4-BE49-F238E27FC236}">
                <a16:creationId xmlns:a16="http://schemas.microsoft.com/office/drawing/2014/main" id="{1AD44346-604F-D962-3F5F-A60C9779C615}"/>
              </a:ext>
            </a:extLst>
          </p:cNvPr>
          <p:cNvCxnSpPr>
            <a:cxnSpLocks/>
          </p:cNvCxnSpPr>
          <p:nvPr/>
        </p:nvCxnSpPr>
        <p:spPr>
          <a:xfrm flipV="1">
            <a:off x="8958926" y="7042979"/>
            <a:ext cx="0" cy="554118"/>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32" name="Group 33">
            <a:extLst>
              <a:ext uri="{FF2B5EF4-FFF2-40B4-BE49-F238E27FC236}">
                <a16:creationId xmlns:a16="http://schemas.microsoft.com/office/drawing/2014/main" id="{38B99C0A-0D6D-42C4-3B83-3989C3934F2E}"/>
              </a:ext>
            </a:extLst>
          </p:cNvPr>
          <p:cNvGrpSpPr/>
          <p:nvPr/>
        </p:nvGrpSpPr>
        <p:grpSpPr>
          <a:xfrm>
            <a:off x="11584065" y="6407751"/>
            <a:ext cx="889082" cy="522645"/>
            <a:chOff x="-2023916" y="46886"/>
            <a:chExt cx="655350" cy="229071"/>
          </a:xfrm>
        </p:grpSpPr>
        <p:sp>
          <p:nvSpPr>
            <p:cNvPr id="33" name="Freeform 34">
              <a:extLst>
                <a:ext uri="{FF2B5EF4-FFF2-40B4-BE49-F238E27FC236}">
                  <a16:creationId xmlns:a16="http://schemas.microsoft.com/office/drawing/2014/main" id="{FE0EDC59-6F7E-2687-9A79-217EC9F28E5D}"/>
                </a:ext>
              </a:extLst>
            </p:cNvPr>
            <p:cNvSpPr/>
            <p:nvPr/>
          </p:nvSpPr>
          <p:spPr>
            <a:xfrm>
              <a:off x="-2023916"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34" name="TextBox 35">
              <a:extLst>
                <a:ext uri="{FF2B5EF4-FFF2-40B4-BE49-F238E27FC236}">
                  <a16:creationId xmlns:a16="http://schemas.microsoft.com/office/drawing/2014/main" id="{80B0150A-58F6-5B55-6C70-0B19799E2937}"/>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2</a:t>
              </a:r>
            </a:p>
          </p:txBody>
        </p:sp>
      </p:grpSp>
      <p:cxnSp>
        <p:nvCxnSpPr>
          <p:cNvPr id="35" name="Straight Arrow Connector 34">
            <a:extLst>
              <a:ext uri="{FF2B5EF4-FFF2-40B4-BE49-F238E27FC236}">
                <a16:creationId xmlns:a16="http://schemas.microsoft.com/office/drawing/2014/main" id="{69FB65C5-A8A2-505F-C19D-07E4CAA65BDE}"/>
              </a:ext>
            </a:extLst>
          </p:cNvPr>
          <p:cNvCxnSpPr>
            <a:cxnSpLocks/>
          </p:cNvCxnSpPr>
          <p:nvPr/>
        </p:nvCxnSpPr>
        <p:spPr>
          <a:xfrm flipH="1">
            <a:off x="10227776" y="6675070"/>
            <a:ext cx="1301797" cy="0"/>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grpSp>
        <p:nvGrpSpPr>
          <p:cNvPr id="39" name="Group 33">
            <a:extLst>
              <a:ext uri="{FF2B5EF4-FFF2-40B4-BE49-F238E27FC236}">
                <a16:creationId xmlns:a16="http://schemas.microsoft.com/office/drawing/2014/main" id="{5CBEB569-940D-7AD7-2FE5-E90D1802EDA4}"/>
              </a:ext>
            </a:extLst>
          </p:cNvPr>
          <p:cNvGrpSpPr/>
          <p:nvPr/>
        </p:nvGrpSpPr>
        <p:grpSpPr>
          <a:xfrm>
            <a:off x="8512443" y="4114058"/>
            <a:ext cx="889082" cy="522645"/>
            <a:chOff x="-2023916" y="46886"/>
            <a:chExt cx="655350" cy="229071"/>
          </a:xfrm>
        </p:grpSpPr>
        <p:sp>
          <p:nvSpPr>
            <p:cNvPr id="40" name="Freeform 34">
              <a:extLst>
                <a:ext uri="{FF2B5EF4-FFF2-40B4-BE49-F238E27FC236}">
                  <a16:creationId xmlns:a16="http://schemas.microsoft.com/office/drawing/2014/main" id="{739B391A-D9E9-B142-2D52-5B84390A5AF1}"/>
                </a:ext>
              </a:extLst>
            </p:cNvPr>
            <p:cNvSpPr/>
            <p:nvPr/>
          </p:nvSpPr>
          <p:spPr>
            <a:xfrm>
              <a:off x="-2023916" y="5602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gradFill flip="none" rotWithShape="1">
              <a:gsLst>
                <a:gs pos="0">
                  <a:srgbClr val="A2F2A9"/>
                </a:gs>
                <a:gs pos="100000">
                  <a:schemeClr val="accent1">
                    <a:lumMod val="45000"/>
                    <a:lumOff val="55000"/>
                  </a:schemeClr>
                </a:gs>
                <a:gs pos="99000">
                  <a:srgbClr val="28E2E9"/>
                </a:gs>
                <a:gs pos="100000">
                  <a:schemeClr val="accent1">
                    <a:lumMod val="30000"/>
                    <a:lumOff val="70000"/>
                  </a:schemeClr>
                </a:gs>
              </a:gsLst>
              <a:lin ang="0" scaled="1"/>
              <a:tileRect/>
            </a:gradFill>
            <a:ln>
              <a:solidFill>
                <a:schemeClr val="tx1"/>
              </a:solidFill>
            </a:ln>
          </p:spPr>
          <p:txBody>
            <a:bodyPr/>
            <a:lstStyle/>
            <a:p>
              <a:endParaRPr lang="en-US" dirty="0"/>
            </a:p>
          </p:txBody>
        </p:sp>
        <p:sp>
          <p:nvSpPr>
            <p:cNvPr id="41" name="TextBox 35">
              <a:extLst>
                <a:ext uri="{FF2B5EF4-FFF2-40B4-BE49-F238E27FC236}">
                  <a16:creationId xmlns:a16="http://schemas.microsoft.com/office/drawing/2014/main" id="{1266E1F9-4837-2BAA-DBF6-73C3D91EAC99}"/>
                </a:ext>
              </a:extLst>
            </p:cNvPr>
            <p:cNvSpPr txBox="1"/>
            <p:nvPr/>
          </p:nvSpPr>
          <p:spPr>
            <a:xfrm>
              <a:off x="-2021053" y="46886"/>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3</a:t>
              </a:r>
            </a:p>
          </p:txBody>
        </p:sp>
      </p:grpSp>
      <p:cxnSp>
        <p:nvCxnSpPr>
          <p:cNvPr id="43" name="Straight Arrow Connector 42">
            <a:extLst>
              <a:ext uri="{FF2B5EF4-FFF2-40B4-BE49-F238E27FC236}">
                <a16:creationId xmlns:a16="http://schemas.microsoft.com/office/drawing/2014/main" id="{64BF833E-8FC8-B751-0975-2F341F1A2398}"/>
              </a:ext>
            </a:extLst>
          </p:cNvPr>
          <p:cNvCxnSpPr>
            <a:cxnSpLocks/>
          </p:cNvCxnSpPr>
          <p:nvPr/>
        </p:nvCxnSpPr>
        <p:spPr>
          <a:xfrm flipH="1">
            <a:off x="8947331" y="4721355"/>
            <a:ext cx="11538" cy="555807"/>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92B4FE08-30BA-CD21-4366-AB5C3C2CB389}"/>
              </a:ext>
            </a:extLst>
          </p:cNvPr>
          <p:cNvSpPr txBox="1"/>
          <p:nvPr/>
        </p:nvSpPr>
        <p:spPr>
          <a:xfrm>
            <a:off x="4148610" y="1811781"/>
            <a:ext cx="10045065" cy="2277547"/>
          </a:xfrm>
          <a:prstGeom prst="rect">
            <a:avLst/>
          </a:prstGeom>
          <a:noFill/>
        </p:spPr>
        <p:txBody>
          <a:bodyPr wrap="square" rtlCol="0">
            <a:spAutoFit/>
          </a:bodyPr>
          <a:lstStyle/>
          <a:p>
            <a:pPr indent="457200" rtl="0">
              <a:spcBef>
                <a:spcPts val="1200"/>
              </a:spcBef>
              <a:spcAft>
                <a:spcPts val="1200"/>
              </a:spcAft>
            </a:pPr>
            <a:r>
              <a:rPr lang="vi-VN" sz="2800" b="0" i="0" u="none" strike="noStrike" dirty="0">
                <a:solidFill>
                  <a:schemeClr val="bg1"/>
                </a:solidFill>
                <a:effectLst/>
                <a:latin typeface="Times" panose="02020603050405020304" pitchFamily="18" charset="0"/>
              </a:rPr>
              <a:t>Trong môi trường FrozenLake của Gymnasium, agent sử dụng một vector gồm 1 phần tử để thực hiện hành động. Không gian hành động được định nghĩa bằng các hướng đi mà agent có thể di chuyển</a:t>
            </a:r>
            <a:r>
              <a:rPr lang="en-US" sz="2800" b="0" i="0" u="none" strike="noStrike" dirty="0">
                <a:solidFill>
                  <a:schemeClr val="bg1"/>
                </a:solidFill>
                <a:effectLst/>
                <a:latin typeface="Times" panose="02020603050405020304" pitchFamily="18" charset="0"/>
              </a:rPr>
              <a:t>.</a:t>
            </a:r>
            <a:endParaRPr lang="vi-VN" sz="2800" b="0" dirty="0">
              <a:solidFill>
                <a:schemeClr val="bg1"/>
              </a:solidFill>
              <a:effectLst/>
            </a:endParaRPr>
          </a:p>
          <a:p>
            <a:br>
              <a:rPr lang="vi-VN" dirty="0">
                <a:solidFill>
                  <a:schemeClr val="bg1"/>
                </a:solidFill>
              </a:rPr>
            </a:br>
            <a:endParaRPr lang="en-US" sz="3000" dirty="0">
              <a:solidFill>
                <a:schemeClr val="bg1"/>
              </a:solidFill>
            </a:endParaRPr>
          </a:p>
        </p:txBody>
      </p:sp>
    </p:spTree>
    <p:extLst>
      <p:ext uri="{BB962C8B-B14F-4D97-AF65-F5344CB8AC3E}">
        <p14:creationId xmlns:p14="http://schemas.microsoft.com/office/powerpoint/2010/main" val="21884716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arn(inVertical)">
                                      <p:cBhvr>
                                        <p:cTn id="12" dur="500"/>
                                        <p:tgtEl>
                                          <p:spTgt spid="53"/>
                                        </p:tgtEl>
                                      </p:cBhvr>
                                    </p:animEffect>
                                  </p:childTnLst>
                                </p:cTn>
                              </p:par>
                              <p:par>
                                <p:cTn id="13" presetID="16" presetClass="entr" presetSubtype="21"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barn(inVertical)">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inVertical)">
                                      <p:cBhvr>
                                        <p:cTn id="20" dur="500"/>
                                        <p:tgtEl>
                                          <p:spTgt spid="24"/>
                                        </p:tgtEl>
                                      </p:cBhvr>
                                    </p:animEffect>
                                  </p:childTnLst>
                                </p:cTn>
                              </p:par>
                              <p:par>
                                <p:cTn id="21" presetID="16" presetClass="entr" presetSubtype="21"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arn(inVertic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inVertical)">
                                      <p:cBhvr>
                                        <p:cTn id="36" dur="500"/>
                                        <p:tgtEl>
                                          <p:spTgt spid="39"/>
                                        </p:tgtEl>
                                      </p:cBhvr>
                                    </p:animEffect>
                                  </p:childTnLst>
                                </p:cTn>
                              </p:par>
                              <p:par>
                                <p:cTn id="37" presetID="16" presetClass="entr" presetSubtype="21"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barn(inVertical)">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7735005" y="595044"/>
            <a:ext cx="10098588" cy="1854112"/>
          </a:xfrm>
          <a:prstGeom prst="rect">
            <a:avLst/>
          </a:prstGeom>
        </p:spPr>
        <p:txBody>
          <a:bodyPr lIns="0" tIns="0" rIns="0" bIns="0" rtlCol="0" anchor="t">
            <a:spAutoFit/>
          </a:bodyPr>
          <a:lstStyle/>
          <a:p>
            <a:pPr algn="r">
              <a:lnSpc>
                <a:spcPts val="5028"/>
              </a:lnSpc>
            </a:pPr>
            <a:r>
              <a:rPr lang="en-US" sz="4789" spc="67" dirty="0">
                <a:solidFill>
                  <a:srgbClr val="FFFFFF"/>
                </a:solidFill>
                <a:latin typeface="Open Sans Bold Bold"/>
              </a:rPr>
              <a:t>BASIC CONCEPTS, </a:t>
            </a:r>
          </a:p>
          <a:p>
            <a:pPr algn="r">
              <a:lnSpc>
                <a:spcPts val="5028"/>
              </a:lnSpc>
            </a:pPr>
            <a:r>
              <a:rPr lang="en-US" sz="4789" spc="67" dirty="0">
                <a:solidFill>
                  <a:srgbClr val="FFFFFF"/>
                </a:solidFill>
                <a:latin typeface="Open Sans Bold Bold"/>
              </a:rPr>
              <a:t>FARAMA GYMNASIUM PACKAGE</a:t>
            </a:r>
          </a:p>
          <a:p>
            <a:pPr algn="r">
              <a:lnSpc>
                <a:spcPts val="4576"/>
              </a:lnSpc>
            </a:pPr>
            <a:endParaRPr lang="en-US" sz="4789" spc="67" dirty="0">
              <a:solidFill>
                <a:srgbClr val="FFFFFF"/>
              </a:solidFill>
              <a:latin typeface="Open Sans Bold Bold"/>
            </a:endParaRPr>
          </a:p>
        </p:txBody>
      </p:sp>
      <p:sp>
        <p:nvSpPr>
          <p:cNvPr id="4" name="TextBox 4"/>
          <p:cNvSpPr txBox="1"/>
          <p:nvPr/>
        </p:nvSpPr>
        <p:spPr>
          <a:xfrm>
            <a:off x="6188102" y="3223246"/>
            <a:ext cx="728383" cy="893868"/>
          </a:xfrm>
          <a:prstGeom prst="rect">
            <a:avLst/>
          </a:prstGeom>
        </p:spPr>
        <p:txBody>
          <a:bodyPr lIns="0" tIns="0" rIns="0" bIns="0" rtlCol="0" anchor="t">
            <a:spAutoFit/>
          </a:bodyPr>
          <a:lstStyle/>
          <a:p>
            <a:pPr algn="r">
              <a:lnSpc>
                <a:spcPts val="7170"/>
              </a:lnSpc>
            </a:pPr>
            <a:r>
              <a:rPr lang="en-US" sz="5975" spc="59" dirty="0">
                <a:solidFill>
                  <a:srgbClr val="FFFFFF"/>
                </a:solidFill>
                <a:latin typeface="Oswald"/>
              </a:rPr>
              <a:t>01</a:t>
            </a:r>
          </a:p>
        </p:txBody>
      </p:sp>
      <p:sp>
        <p:nvSpPr>
          <p:cNvPr id="5" name="TextBox 5"/>
          <p:cNvSpPr txBox="1"/>
          <p:nvPr/>
        </p:nvSpPr>
        <p:spPr>
          <a:xfrm>
            <a:off x="7294937" y="3044200"/>
            <a:ext cx="10538656" cy="1102866"/>
          </a:xfrm>
          <a:prstGeom prst="rect">
            <a:avLst/>
          </a:prstGeom>
        </p:spPr>
        <p:txBody>
          <a:bodyPr wrap="square" lIns="0" tIns="0" rIns="0" bIns="0" rtlCol="0" anchor="t">
            <a:spAutoFit/>
          </a:bodyPr>
          <a:lstStyle/>
          <a:p>
            <a:pPr>
              <a:lnSpc>
                <a:spcPts val="4316"/>
              </a:lnSpc>
            </a:pPr>
            <a:r>
              <a:rPr lang="en-US" sz="3753" dirty="0">
                <a:solidFill>
                  <a:srgbClr val="FFFFFF"/>
                </a:solidFill>
                <a:latin typeface="Glacial Indifference"/>
              </a:rPr>
              <a:t>KHÁI QUÁT CƠ BẢN VỀ REINFORCEMENT LEARNING VÀ LEARNING FROM REWARD</a:t>
            </a:r>
          </a:p>
        </p:txBody>
      </p:sp>
      <p:sp>
        <p:nvSpPr>
          <p:cNvPr id="6" name="TextBox 6"/>
          <p:cNvSpPr txBox="1"/>
          <p:nvPr/>
        </p:nvSpPr>
        <p:spPr>
          <a:xfrm>
            <a:off x="5809649" y="4511253"/>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02</a:t>
            </a:r>
          </a:p>
        </p:txBody>
      </p:sp>
      <p:sp>
        <p:nvSpPr>
          <p:cNvPr id="7" name="TextBox 7"/>
          <p:cNvSpPr txBox="1"/>
          <p:nvPr/>
        </p:nvSpPr>
        <p:spPr>
          <a:xfrm>
            <a:off x="7294937" y="4718560"/>
            <a:ext cx="10069911" cy="686561"/>
          </a:xfrm>
          <a:prstGeom prst="rect">
            <a:avLst/>
          </a:prstGeom>
        </p:spPr>
        <p:txBody>
          <a:bodyPr lIns="0" tIns="0" rIns="0" bIns="0" rtlCol="0" anchor="t">
            <a:spAutoFit/>
          </a:bodyPr>
          <a:lstStyle/>
          <a:p>
            <a:pPr algn="l">
              <a:lnSpc>
                <a:spcPts val="5312"/>
              </a:lnSpc>
            </a:pPr>
            <a:r>
              <a:rPr lang="en-US" sz="4619" dirty="0">
                <a:solidFill>
                  <a:srgbClr val="FFFFFF"/>
                </a:solidFill>
                <a:latin typeface="Glacial Indifference"/>
              </a:rPr>
              <a:t>GYMNASIUM PACKAGE</a:t>
            </a:r>
          </a:p>
        </p:txBody>
      </p:sp>
      <p:sp>
        <p:nvSpPr>
          <p:cNvPr id="8" name="TextBox 8"/>
          <p:cNvSpPr txBox="1"/>
          <p:nvPr/>
        </p:nvSpPr>
        <p:spPr>
          <a:xfrm>
            <a:off x="5809649" y="5795646"/>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03</a:t>
            </a:r>
          </a:p>
        </p:txBody>
      </p:sp>
      <p:sp>
        <p:nvSpPr>
          <p:cNvPr id="9" name="TextBox 9"/>
          <p:cNvSpPr txBox="1"/>
          <p:nvPr/>
        </p:nvSpPr>
        <p:spPr>
          <a:xfrm>
            <a:off x="7294937" y="6092288"/>
            <a:ext cx="10538656" cy="597226"/>
          </a:xfrm>
          <a:prstGeom prst="rect">
            <a:avLst/>
          </a:prstGeom>
        </p:spPr>
        <p:txBody>
          <a:bodyPr lIns="0" tIns="0" rIns="0" bIns="0" rtlCol="0" anchor="t">
            <a:spAutoFit/>
          </a:bodyPr>
          <a:lstStyle/>
          <a:p>
            <a:pPr algn="l">
              <a:lnSpc>
                <a:spcPts val="4659"/>
              </a:lnSpc>
            </a:pPr>
            <a:r>
              <a:rPr lang="en-US" sz="4051">
                <a:solidFill>
                  <a:srgbClr val="FFFFFF"/>
                </a:solidFill>
                <a:latin typeface="Glacial Indifference"/>
              </a:rPr>
              <a:t>THỰC NGHIỆM VỚI MÔI TRƯỜNG BLACKJACK</a:t>
            </a:r>
          </a:p>
        </p:txBody>
      </p:sp>
      <p:sp>
        <p:nvSpPr>
          <p:cNvPr id="10" name="TextBox 10"/>
          <p:cNvSpPr txBox="1"/>
          <p:nvPr/>
        </p:nvSpPr>
        <p:spPr>
          <a:xfrm>
            <a:off x="5809649" y="7080039"/>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04</a:t>
            </a:r>
          </a:p>
        </p:txBody>
      </p:sp>
      <p:sp>
        <p:nvSpPr>
          <p:cNvPr id="11" name="TextBox 11"/>
          <p:cNvSpPr txBox="1"/>
          <p:nvPr/>
        </p:nvSpPr>
        <p:spPr>
          <a:xfrm>
            <a:off x="7294937" y="7306831"/>
            <a:ext cx="10538656" cy="667076"/>
          </a:xfrm>
          <a:prstGeom prst="rect">
            <a:avLst/>
          </a:prstGeom>
        </p:spPr>
        <p:txBody>
          <a:bodyPr lIns="0" tIns="0" rIns="0" bIns="0" rtlCol="0" anchor="t">
            <a:spAutoFit/>
          </a:bodyPr>
          <a:lstStyle/>
          <a:p>
            <a:pPr algn="l">
              <a:lnSpc>
                <a:spcPts val="5234"/>
              </a:lnSpc>
            </a:pPr>
            <a:r>
              <a:rPr lang="en-US" sz="4551" dirty="0">
                <a:solidFill>
                  <a:srgbClr val="FFFFFF"/>
                </a:solidFill>
                <a:latin typeface="Glacial Indifference"/>
              </a:rPr>
              <a:t>ỨNG DỤNG, ƯU VÀ NHƯỢC ĐIỂM</a:t>
            </a:r>
          </a:p>
        </p:txBody>
      </p:sp>
      <p:sp>
        <p:nvSpPr>
          <p:cNvPr id="12" name="TextBox 12"/>
          <p:cNvSpPr txBox="1"/>
          <p:nvPr/>
        </p:nvSpPr>
        <p:spPr>
          <a:xfrm>
            <a:off x="5809649" y="8364432"/>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05</a:t>
            </a:r>
          </a:p>
        </p:txBody>
      </p:sp>
      <p:sp>
        <p:nvSpPr>
          <p:cNvPr id="13" name="TextBox 13"/>
          <p:cNvSpPr txBox="1"/>
          <p:nvPr/>
        </p:nvSpPr>
        <p:spPr>
          <a:xfrm>
            <a:off x="7294937" y="8591224"/>
            <a:ext cx="10538656" cy="667076"/>
          </a:xfrm>
          <a:prstGeom prst="rect">
            <a:avLst/>
          </a:prstGeom>
        </p:spPr>
        <p:txBody>
          <a:bodyPr lIns="0" tIns="0" rIns="0" bIns="0" rtlCol="0" anchor="t">
            <a:spAutoFit/>
          </a:bodyPr>
          <a:lstStyle/>
          <a:p>
            <a:pPr algn="l">
              <a:lnSpc>
                <a:spcPts val="5234"/>
              </a:lnSpc>
            </a:pPr>
            <a:r>
              <a:rPr lang="en-US" sz="4551">
                <a:solidFill>
                  <a:srgbClr val="FFFFFF"/>
                </a:solidFill>
                <a:latin typeface="Glacial Indifference"/>
              </a:rPr>
              <a:t>KẾT LUẬN</a:t>
            </a: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1614" y="7791447"/>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38" name="TextBox 38"/>
          <p:cNvSpPr txBox="1"/>
          <p:nvPr/>
        </p:nvSpPr>
        <p:spPr>
          <a:xfrm>
            <a:off x="6147396" y="325616"/>
            <a:ext cx="5932493" cy="813749"/>
          </a:xfrm>
          <a:prstGeom prst="rect">
            <a:avLst/>
          </a:prstGeom>
        </p:spPr>
        <p:txBody>
          <a:bodyPr wrap="square" lIns="0" tIns="0" rIns="0" bIns="0" rtlCol="0" anchor="t">
            <a:spAutoFit/>
          </a:bodyPr>
          <a:lstStyle/>
          <a:p>
            <a:pPr>
              <a:lnSpc>
                <a:spcPts val="6854"/>
              </a:lnSpc>
              <a:spcBef>
                <a:spcPct val="0"/>
              </a:spcBef>
            </a:pPr>
            <a:r>
              <a:rPr lang="en-US" sz="4895" dirty="0">
                <a:solidFill>
                  <a:srgbClr val="FFFFFF"/>
                </a:solidFill>
                <a:latin typeface="Muli Black"/>
              </a:rPr>
              <a:t>Observation Space</a:t>
            </a:r>
          </a:p>
        </p:txBody>
      </p:sp>
      <p:sp>
        <p:nvSpPr>
          <p:cNvPr id="50" name="TextBox 49">
            <a:extLst>
              <a:ext uri="{FF2B5EF4-FFF2-40B4-BE49-F238E27FC236}">
                <a16:creationId xmlns:a16="http://schemas.microsoft.com/office/drawing/2014/main" id="{92B4FE08-30BA-CD21-4366-AB5C3C2CB389}"/>
              </a:ext>
            </a:extLst>
          </p:cNvPr>
          <p:cNvSpPr txBox="1"/>
          <p:nvPr/>
        </p:nvSpPr>
        <p:spPr>
          <a:xfrm>
            <a:off x="4217752" y="2884933"/>
            <a:ext cx="10045065" cy="5262979"/>
          </a:xfrm>
          <a:prstGeom prst="rect">
            <a:avLst/>
          </a:prstGeom>
          <a:noFill/>
        </p:spPr>
        <p:txBody>
          <a:bodyPr wrap="square" rtlCol="0">
            <a:spAutoFit/>
          </a:bodyPr>
          <a:lstStyle/>
          <a:p>
            <a:r>
              <a:rPr lang="vi-VN" sz="2400" dirty="0">
                <a:solidFill>
                  <a:schemeClr val="bg1"/>
                </a:solidFill>
              </a:rPr>
              <a:t>Một quan sát được biểu diễn bằng một giá trị thể hiện vị trí hiện tại của người chơi dưới dạng current_row * nrows + current_col (trong đó cả hàng và cột bắt đầu từ 0).</a:t>
            </a:r>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vi-VN" sz="2400" dirty="0">
              <a:solidFill>
                <a:schemeClr val="bg1"/>
              </a:solidFill>
            </a:endParaRPr>
          </a:p>
          <a:p>
            <a:r>
              <a:rPr lang="vi-VN" sz="2400" dirty="0">
                <a:solidFill>
                  <a:schemeClr val="bg1"/>
                </a:solidFill>
              </a:rPr>
              <a:t>Ví dụ, vị trí mục tiêu trên bản đồ 4x4 có thể được tính như sau: 3 * 4 + 3 = 15. Số lượng quan sát có thể khả thi phụ thuộc vào kích thước của bản đồ. Ví dụ, bản đồ 4x4 có 16 quan sát khả thi. Quan sát được trả về dưới dạng một số nguyên int()</a:t>
            </a:r>
            <a:r>
              <a:rPr lang="en-US" sz="2400" dirty="0">
                <a:solidFill>
                  <a:schemeClr val="bg1"/>
                </a:solidFill>
              </a:rPr>
              <a:t>.</a:t>
            </a:r>
            <a:endParaRPr lang="vi-VN" sz="2400" dirty="0">
              <a:solidFill>
                <a:schemeClr val="bg1"/>
              </a:solidFill>
            </a:endParaRPr>
          </a:p>
          <a:p>
            <a:br>
              <a:rPr lang="vi-VN" sz="2400" dirty="0">
                <a:solidFill>
                  <a:schemeClr val="bg1"/>
                </a:solidFill>
              </a:rPr>
            </a:br>
            <a:br>
              <a:rPr lang="vi-VN"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1857398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6" name="AutoShape 6"/>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7" name="AutoShape 7"/>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2" name="Picture 12"/>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4" name="Picture 14"/>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5" name="Picture 1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7" name="TextBox 17"/>
          <p:cNvSpPr txBox="1"/>
          <p:nvPr/>
        </p:nvSpPr>
        <p:spPr>
          <a:xfrm>
            <a:off x="6918909" y="571765"/>
            <a:ext cx="4450183" cy="828146"/>
          </a:xfrm>
          <a:prstGeom prst="rect">
            <a:avLst/>
          </a:prstGeom>
        </p:spPr>
        <p:txBody>
          <a:bodyPr lIns="0" tIns="0" rIns="0" bIns="0" rtlCol="0" anchor="t">
            <a:spAutoFit/>
          </a:bodyPr>
          <a:lstStyle/>
          <a:p>
            <a:pPr>
              <a:lnSpc>
                <a:spcPts val="6854"/>
              </a:lnSpc>
              <a:spcBef>
                <a:spcPct val="0"/>
              </a:spcBef>
            </a:pPr>
            <a:r>
              <a:rPr lang="en-US" sz="4895">
                <a:solidFill>
                  <a:srgbClr val="FFFFFF"/>
                </a:solidFill>
                <a:latin typeface="Muli Black"/>
              </a:rPr>
              <a:t>Starting State</a:t>
            </a:r>
          </a:p>
        </p:txBody>
      </p:sp>
      <p:pic>
        <p:nvPicPr>
          <p:cNvPr id="19" name="Picture 18">
            <a:extLst>
              <a:ext uri="{FF2B5EF4-FFF2-40B4-BE49-F238E27FC236}">
                <a16:creationId xmlns:a16="http://schemas.microsoft.com/office/drawing/2014/main" id="{D7F66A00-7F89-5AD3-3306-E418C7E61AD4}"/>
              </a:ext>
            </a:extLst>
          </p:cNvPr>
          <p:cNvPicPr>
            <a:picLocks noChangeAspect="1"/>
          </p:cNvPicPr>
          <p:nvPr/>
        </p:nvPicPr>
        <p:blipFill>
          <a:blip r:embed="rId7"/>
          <a:stretch>
            <a:fillRect/>
          </a:stretch>
        </p:blipFill>
        <p:spPr>
          <a:xfrm>
            <a:off x="6240908" y="3940405"/>
            <a:ext cx="5806184" cy="5832337"/>
          </a:xfrm>
          <a:prstGeom prst="rect">
            <a:avLst/>
          </a:prstGeom>
        </p:spPr>
      </p:pic>
      <p:sp>
        <p:nvSpPr>
          <p:cNvPr id="20" name="TextBox 19">
            <a:extLst>
              <a:ext uri="{FF2B5EF4-FFF2-40B4-BE49-F238E27FC236}">
                <a16:creationId xmlns:a16="http://schemas.microsoft.com/office/drawing/2014/main" id="{C87071A3-CEDE-A1B3-648A-B9A15D890A68}"/>
              </a:ext>
            </a:extLst>
          </p:cNvPr>
          <p:cNvSpPr txBox="1"/>
          <p:nvPr/>
        </p:nvSpPr>
        <p:spPr>
          <a:xfrm>
            <a:off x="4217752" y="1450043"/>
            <a:ext cx="10116534" cy="2400657"/>
          </a:xfrm>
          <a:prstGeom prst="rect">
            <a:avLst/>
          </a:prstGeom>
          <a:noFill/>
        </p:spPr>
        <p:txBody>
          <a:bodyPr wrap="square" rtlCol="0">
            <a:spAutoFit/>
          </a:bodyPr>
          <a:lstStyle/>
          <a:p>
            <a:r>
              <a:rPr lang="en-US" sz="3000" b="0" i="0" u="none" strike="noStrike" dirty="0">
                <a:solidFill>
                  <a:schemeClr val="bg1"/>
                </a:solidFill>
                <a:effectLst/>
                <a:latin typeface="Times" panose="02020603050405020304" pitchFamily="18" charset="0"/>
              </a:rPr>
              <a:t>- </a:t>
            </a:r>
            <a:r>
              <a:rPr lang="vi-VN" sz="3000" b="0" i="0" u="none" strike="noStrike" dirty="0">
                <a:solidFill>
                  <a:schemeClr val="bg1"/>
                </a:solidFill>
                <a:effectLst/>
                <a:latin typeface="Times" panose="02020603050405020304" pitchFamily="18" charset="0"/>
              </a:rPr>
              <a:t>Một tập hợp các hành động và trạng thái xác định môi trường trò chơi FrozenLake trong thư viện Gymnasium bao gồm các trạng thái của trò chơi. Trạng thái ban đầu của một tập hợp này là trạng thái [0], có nghĩa là người chơi bắt đầu tại vị trí [0,0] trên bản đồ của trò chơi.</a:t>
            </a:r>
            <a:endParaRPr lang="en-US" sz="3000" dirty="0">
              <a:solidFill>
                <a:schemeClr val="bg1"/>
              </a:solidFill>
            </a:endParaRPr>
          </a:p>
        </p:txBody>
      </p:sp>
    </p:spTree>
  </p:cSld>
  <p:clrMapOvr>
    <a:masterClrMapping/>
  </p:clrMapOvr>
  <p:transition spd="med">
    <p:pull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sp>
        <p:nvSpPr>
          <p:cNvPr id="5" name="AutoShape 5"/>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6" name="AutoShape 6"/>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7" name="AutoShape 7"/>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8" name="Picture 8"/>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9" name="Picture 9"/>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2" name="Picture 12"/>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4" name="TextBox 14"/>
          <p:cNvSpPr txBox="1"/>
          <p:nvPr/>
        </p:nvSpPr>
        <p:spPr>
          <a:xfrm>
            <a:off x="7167950" y="597050"/>
            <a:ext cx="4313270" cy="813749"/>
          </a:xfrm>
          <a:prstGeom prst="rect">
            <a:avLst/>
          </a:prstGeom>
        </p:spPr>
        <p:txBody>
          <a:bodyPr wrap="square" lIns="0" tIns="0" rIns="0" bIns="0" rtlCol="0" anchor="t">
            <a:spAutoFit/>
          </a:bodyPr>
          <a:lstStyle/>
          <a:p>
            <a:pPr>
              <a:lnSpc>
                <a:spcPts val="6854"/>
              </a:lnSpc>
              <a:spcBef>
                <a:spcPct val="0"/>
              </a:spcBef>
            </a:pPr>
            <a:r>
              <a:rPr lang="en-US" sz="4895">
                <a:solidFill>
                  <a:srgbClr val="FFFFFF"/>
                </a:solidFill>
                <a:latin typeface="Muli Black"/>
              </a:rPr>
              <a:t>Phần thưởng</a:t>
            </a:r>
          </a:p>
        </p:txBody>
      </p:sp>
      <p:grpSp>
        <p:nvGrpSpPr>
          <p:cNvPr id="15" name="Group 15"/>
          <p:cNvGrpSpPr/>
          <p:nvPr/>
        </p:nvGrpSpPr>
        <p:grpSpPr>
          <a:xfrm>
            <a:off x="2597738" y="2419805"/>
            <a:ext cx="3581400" cy="1180645"/>
            <a:chOff x="0" y="0"/>
            <a:chExt cx="769324" cy="241299"/>
          </a:xfrm>
        </p:grpSpPr>
        <p:sp>
          <p:nvSpPr>
            <p:cNvPr id="16" name="Freeform 16"/>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17" name="TextBox 17"/>
            <p:cNvSpPr txBox="1"/>
            <p:nvPr/>
          </p:nvSpPr>
          <p:spPr>
            <a:xfrm>
              <a:off x="0" y="0"/>
              <a:ext cx="769324" cy="241299"/>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Đến đích </a:t>
              </a:r>
              <a:r>
                <a:rPr lang="en-US" sz="3999" dirty="0">
                  <a:solidFill>
                    <a:srgbClr val="F8F8F8"/>
                  </a:solidFill>
                  <a:latin typeface="Be Vietnam Bold"/>
                </a:rPr>
                <a:t>: +1</a:t>
              </a:r>
            </a:p>
          </p:txBody>
        </p:sp>
      </p:grpSp>
      <p:grpSp>
        <p:nvGrpSpPr>
          <p:cNvPr id="18" name="Group 18"/>
          <p:cNvGrpSpPr/>
          <p:nvPr/>
        </p:nvGrpSpPr>
        <p:grpSpPr>
          <a:xfrm>
            <a:off x="6583330" y="2388109"/>
            <a:ext cx="5045378" cy="1206927"/>
            <a:chOff x="0" y="0"/>
            <a:chExt cx="769324" cy="241299"/>
          </a:xfrm>
        </p:grpSpPr>
        <p:sp>
          <p:nvSpPr>
            <p:cNvPr id="19" name="Freeform 19"/>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0" name="TextBox 20"/>
            <p:cNvSpPr txBox="1"/>
            <p:nvPr/>
          </p:nvSpPr>
          <p:spPr>
            <a:xfrm>
              <a:off x="23674" y="7343"/>
              <a:ext cx="741528" cy="198120"/>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Rơi vào hố băng: </a:t>
              </a:r>
              <a:r>
                <a:rPr lang="en-US" sz="3999" dirty="0">
                  <a:solidFill>
                    <a:srgbClr val="F8F8F8"/>
                  </a:solidFill>
                  <a:latin typeface="Be Vietnam Bold"/>
                </a:rPr>
                <a:t>-1</a:t>
              </a:r>
            </a:p>
          </p:txBody>
        </p:sp>
      </p:grpSp>
      <p:grpSp>
        <p:nvGrpSpPr>
          <p:cNvPr id="21" name="Group 21"/>
          <p:cNvGrpSpPr/>
          <p:nvPr/>
        </p:nvGrpSpPr>
        <p:grpSpPr>
          <a:xfrm>
            <a:off x="11957064" y="2388051"/>
            <a:ext cx="4856834" cy="1027742"/>
            <a:chOff x="0" y="-8345"/>
            <a:chExt cx="772630" cy="249644"/>
          </a:xfrm>
        </p:grpSpPr>
        <p:sp>
          <p:nvSpPr>
            <p:cNvPr id="22" name="Freeform 22"/>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3" name="TextBox 23"/>
            <p:cNvSpPr txBox="1"/>
            <p:nvPr/>
          </p:nvSpPr>
          <p:spPr>
            <a:xfrm>
              <a:off x="3306" y="-8345"/>
              <a:ext cx="769324" cy="241299"/>
            </a:xfrm>
            <a:prstGeom prst="rect">
              <a:avLst/>
            </a:prstGeom>
          </p:spPr>
          <p:txBody>
            <a:bodyPr lIns="50800" tIns="50800" rIns="50800" bIns="50800" rtlCol="0" anchor="ctr"/>
            <a:lstStyle/>
            <a:p>
              <a:pPr algn="ctr">
                <a:lnSpc>
                  <a:spcPts val="5599"/>
                </a:lnSpc>
              </a:pPr>
              <a:r>
                <a:rPr lang="en-US" sz="3999">
                  <a:solidFill>
                    <a:srgbClr val="F8F8F8"/>
                  </a:solidFill>
                  <a:latin typeface="Be Vietnam Bold"/>
                </a:rPr>
                <a:t>Đi vào ô băng : </a:t>
              </a:r>
              <a:r>
                <a:rPr lang="en-US" sz="3999" dirty="0">
                  <a:solidFill>
                    <a:srgbClr val="F8F8F8"/>
                  </a:solidFill>
                  <a:latin typeface="Be Vietnam Bold"/>
                </a:rPr>
                <a:t>+ 0</a:t>
              </a:r>
            </a:p>
          </p:txBody>
        </p:sp>
      </p:grpSp>
      <p:sp>
        <p:nvSpPr>
          <p:cNvPr id="24" name="TextBox 24"/>
          <p:cNvSpPr txBox="1"/>
          <p:nvPr/>
        </p:nvSpPr>
        <p:spPr>
          <a:xfrm>
            <a:off x="5590618" y="4765622"/>
            <a:ext cx="7826960" cy="679555"/>
          </a:xfrm>
          <a:prstGeom prst="rect">
            <a:avLst/>
          </a:prstGeom>
        </p:spPr>
        <p:txBody>
          <a:bodyPr lIns="0" tIns="0" rIns="0" bIns="0" rtlCol="0" anchor="t">
            <a:spAutoFit/>
          </a:bodyPr>
          <a:lstStyle/>
          <a:p>
            <a:pPr>
              <a:lnSpc>
                <a:spcPts val="5594"/>
              </a:lnSpc>
              <a:spcBef>
                <a:spcPct val="0"/>
              </a:spcBef>
            </a:pPr>
            <a:r>
              <a:rPr lang="en-US" sz="3995" dirty="0" err="1">
                <a:solidFill>
                  <a:srgbClr val="FFFFFF"/>
                </a:solidFill>
                <a:latin typeface="Muli Black"/>
              </a:rPr>
              <a:t>Điều</a:t>
            </a:r>
            <a:r>
              <a:rPr lang="en-US" sz="3995" dirty="0">
                <a:solidFill>
                  <a:srgbClr val="FFFFFF"/>
                </a:solidFill>
                <a:latin typeface="Muli Black"/>
              </a:rPr>
              <a:t> </a:t>
            </a:r>
            <a:r>
              <a:rPr lang="en-US" sz="3995" dirty="0" err="1">
                <a:solidFill>
                  <a:srgbClr val="FFFFFF"/>
                </a:solidFill>
                <a:latin typeface="Muli Black"/>
              </a:rPr>
              <a:t>kiện</a:t>
            </a:r>
            <a:r>
              <a:rPr lang="en-US" sz="3995" dirty="0">
                <a:solidFill>
                  <a:srgbClr val="FFFFFF"/>
                </a:solidFill>
                <a:latin typeface="Muli Black"/>
              </a:rPr>
              <a:t> </a:t>
            </a:r>
            <a:r>
              <a:rPr lang="en-US" sz="3995" dirty="0" err="1">
                <a:solidFill>
                  <a:srgbClr val="FFFFFF"/>
                </a:solidFill>
                <a:latin typeface="Muli Black"/>
              </a:rPr>
              <a:t>kết</a:t>
            </a:r>
            <a:r>
              <a:rPr lang="en-US" sz="3995" dirty="0">
                <a:solidFill>
                  <a:srgbClr val="FFFFFF"/>
                </a:solidFill>
                <a:latin typeface="Muli Black"/>
              </a:rPr>
              <a:t> </a:t>
            </a:r>
            <a:r>
              <a:rPr lang="en-US" sz="3995" dirty="0" err="1">
                <a:solidFill>
                  <a:srgbClr val="FFFFFF"/>
                </a:solidFill>
                <a:latin typeface="Muli Black"/>
              </a:rPr>
              <a:t>thúc</a:t>
            </a:r>
            <a:r>
              <a:rPr lang="en-US" sz="3995" dirty="0">
                <a:solidFill>
                  <a:srgbClr val="FFFFFF"/>
                </a:solidFill>
                <a:latin typeface="Muli Black"/>
              </a:rPr>
              <a:t> </a:t>
            </a:r>
            <a:r>
              <a:rPr lang="en-US" sz="3995" dirty="0" err="1">
                <a:solidFill>
                  <a:srgbClr val="FFFFFF"/>
                </a:solidFill>
                <a:latin typeface="Muli Black"/>
              </a:rPr>
              <a:t>một</a:t>
            </a:r>
            <a:r>
              <a:rPr lang="en-US" sz="3995" dirty="0">
                <a:solidFill>
                  <a:srgbClr val="FFFFFF"/>
                </a:solidFill>
                <a:latin typeface="Muli Black"/>
              </a:rPr>
              <a:t> Episode</a:t>
            </a:r>
          </a:p>
        </p:txBody>
      </p:sp>
      <p:sp>
        <p:nvSpPr>
          <p:cNvPr id="25" name="TextBox 25"/>
          <p:cNvSpPr txBox="1"/>
          <p:nvPr/>
        </p:nvSpPr>
        <p:spPr>
          <a:xfrm>
            <a:off x="3177042" y="5892129"/>
            <a:ext cx="12654111" cy="4154984"/>
          </a:xfrm>
          <a:prstGeom prst="rect">
            <a:avLst/>
          </a:prstGeom>
        </p:spPr>
        <p:txBody>
          <a:bodyPr lIns="0" tIns="0" rIns="0" bIns="0" rtlCol="0" anchor="t">
            <a:spAutoFit/>
          </a:bodyPr>
          <a:lstStyle/>
          <a:p>
            <a:pPr marL="457200" indent="-457200">
              <a:buFont typeface="Arial" panose="020B0604020202020204" pitchFamily="34" charset="0"/>
              <a:buChar char="•"/>
            </a:pPr>
            <a:r>
              <a:rPr lang="vi-VN" sz="3000">
                <a:solidFill>
                  <a:schemeClr val="bg1"/>
                </a:solidFill>
              </a:rPr>
              <a:t>Agent di chuyển vào hố.</a:t>
            </a:r>
            <a:endParaRPr lang="en-US" sz="3000">
              <a:solidFill>
                <a:schemeClr val="bg1"/>
              </a:solidFill>
            </a:endParaRPr>
          </a:p>
          <a:p>
            <a:pPr marL="457200" indent="-457200">
              <a:buFont typeface="Arial" panose="020B0604020202020204" pitchFamily="34" charset="0"/>
              <a:buChar char="•"/>
            </a:pPr>
            <a:endParaRPr lang="vi-VN" sz="3000">
              <a:solidFill>
                <a:schemeClr val="bg1"/>
              </a:solidFill>
            </a:endParaRPr>
          </a:p>
          <a:p>
            <a:pPr marL="457200" indent="-457200">
              <a:buFont typeface="Arial" panose="020B0604020202020204" pitchFamily="34" charset="0"/>
              <a:buChar char="•"/>
            </a:pPr>
            <a:r>
              <a:rPr lang="vi-VN" sz="3000">
                <a:solidFill>
                  <a:schemeClr val="bg1"/>
                </a:solidFill>
              </a:rPr>
              <a:t>Agent đến được mục tiêu tại vị trí [max(nrow)-1, max(ncol)-1], với max(nrow) và max(ncol) lần lượt là số hàng và số cột lớn nhất trên bản đồ.</a:t>
            </a:r>
            <a:endParaRPr lang="en-US" sz="3000">
              <a:solidFill>
                <a:schemeClr val="bg1"/>
              </a:solidFill>
            </a:endParaRPr>
          </a:p>
          <a:p>
            <a:pPr marL="457200" indent="-457200">
              <a:buFont typeface="Arial" panose="020B0604020202020204" pitchFamily="34" charset="0"/>
              <a:buChar char="•"/>
            </a:pPr>
            <a:endParaRPr lang="vi-VN" sz="3000">
              <a:solidFill>
                <a:schemeClr val="bg1"/>
              </a:solidFill>
            </a:endParaRPr>
          </a:p>
          <a:p>
            <a:pPr marL="457200" indent="-457200">
              <a:buFont typeface="Arial" panose="020B0604020202020204" pitchFamily="34" charset="0"/>
              <a:buChar char="•"/>
            </a:pPr>
            <a:r>
              <a:rPr lang="vi-VN" sz="3000">
                <a:solidFill>
                  <a:schemeClr val="bg1"/>
                </a:solidFill>
              </a:rPr>
              <a:t>Cắt ngắn tập huấn luyện (nếu sử dụng time_limit wrapper): Tổng số bước đi trong một episode bị giới hạn ở 100 bước cho bản đồ 4x4, 200 bước cho bản đồ 8x8.</a:t>
            </a:r>
            <a:endParaRPr lang="en-US" sz="3000" dirty="0">
              <a:solidFill>
                <a:schemeClr val="bg1"/>
              </a:solidFill>
              <a:latin typeface="Muli Black"/>
            </a:endParaRPr>
          </a:p>
        </p:txBody>
      </p:sp>
    </p:spTree>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style.rotation</p:attrName>
                                        </p:attrNameLst>
                                      </p:cBhvr>
                                      <p:tavLst>
                                        <p:tav tm="0">
                                          <p:val>
                                            <p:fltVal val="360"/>
                                          </p:val>
                                        </p:tav>
                                        <p:tav tm="100000">
                                          <p:val>
                                            <p:fltVal val="0"/>
                                          </p:val>
                                        </p:tav>
                                      </p:tavLst>
                                    </p:anim>
                                    <p:animEffect transition="in" filter="fade">
                                      <p:cBhvr>
                                        <p:cTn id="16" dur="500"/>
                                        <p:tgtEl>
                                          <p:spTgt spid="1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75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11917" y="-3539846"/>
            <a:ext cx="7814506" cy="6308438"/>
          </a:xfrm>
          <a:prstGeom prst="rect">
            <a:avLst/>
          </a:prstGeom>
        </p:spPr>
      </p:pic>
      <p:grpSp>
        <p:nvGrpSpPr>
          <p:cNvPr id="6" name="Group 6"/>
          <p:cNvGrpSpPr/>
          <p:nvPr/>
        </p:nvGrpSpPr>
        <p:grpSpPr>
          <a:xfrm>
            <a:off x="7104443" y="2032974"/>
            <a:ext cx="4079113" cy="1589647"/>
            <a:chOff x="0" y="0"/>
            <a:chExt cx="5438818" cy="2119529"/>
          </a:xfrm>
        </p:grpSpPr>
        <p:sp>
          <p:nvSpPr>
            <p:cNvPr id="7" name="TextBox 7"/>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Epsilon-greedy</a:t>
              </a:r>
            </a:p>
          </p:txBody>
        </p:sp>
        <p:sp>
          <p:nvSpPr>
            <p:cNvPr id="8" name="TextBox 8"/>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9" name="TextBox 9"/>
          <p:cNvSpPr txBox="1"/>
          <p:nvPr/>
        </p:nvSpPr>
        <p:spPr>
          <a:xfrm>
            <a:off x="609600" y="705368"/>
            <a:ext cx="13781142" cy="1130379"/>
          </a:xfrm>
          <a:prstGeom prst="rect">
            <a:avLst/>
          </a:prstGeom>
        </p:spPr>
        <p:txBody>
          <a:bodyPr wrap="square"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err="1">
                <a:solidFill>
                  <a:srgbClr val="F8F8F8"/>
                </a:solidFill>
                <a:latin typeface="Muli Black"/>
              </a:rPr>
              <a:t>môi</a:t>
            </a:r>
            <a:r>
              <a:rPr lang="en-US" sz="3288">
                <a:solidFill>
                  <a:srgbClr val="F8F8F8"/>
                </a:solidFill>
                <a:latin typeface="Muli Black"/>
              </a:rPr>
              <a:t> trường Frozen Lake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0" name="TextBox 10"/>
          <p:cNvSpPr txBox="1"/>
          <p:nvPr/>
        </p:nvSpPr>
        <p:spPr>
          <a:xfrm>
            <a:off x="1675159" y="3140080"/>
            <a:ext cx="14937681" cy="1047750"/>
          </a:xfrm>
          <a:prstGeom prst="rect">
            <a:avLst/>
          </a:prstGeom>
        </p:spPr>
        <p:txBody>
          <a:bodyPr lIns="0" tIns="0" rIns="0" bIns="0" rtlCol="0" anchor="t">
            <a:spAutoFit/>
          </a:bodyPr>
          <a:lstStyle/>
          <a:p>
            <a:pPr algn="ctr">
              <a:lnSpc>
                <a:spcPts val="4200"/>
              </a:lnSpc>
            </a:pPr>
            <a:r>
              <a:rPr lang="en-US" sz="3000" dirty="0" err="1">
                <a:solidFill>
                  <a:srgbClr val="F8F8F8"/>
                </a:solidFill>
                <a:latin typeface="Arial" panose="020B0604020202020204" pitchFamily="34" charset="0"/>
                <a:cs typeface="Arial" panose="020B0604020202020204" pitchFamily="34" charset="0"/>
              </a:rPr>
              <a:t>Chiến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lược</a:t>
            </a:r>
            <a:r>
              <a:rPr lang="en-US" sz="3000" dirty="0">
                <a:solidFill>
                  <a:srgbClr val="F8F8F8"/>
                </a:solidFill>
                <a:latin typeface="Arial" panose="020B0604020202020204" pitchFamily="34" charset="0"/>
                <a:cs typeface="Arial" panose="020B0604020202020204" pitchFamily="34" charset="0"/>
              </a:rPr>
              <a:t> epsilon-greedy </a:t>
            </a:r>
            <a:r>
              <a:rPr lang="en-US" sz="3000" dirty="0" err="1">
                <a:solidFill>
                  <a:srgbClr val="F8F8F8"/>
                </a:solidFill>
                <a:latin typeface="Arial" panose="020B0604020202020204" pitchFamily="34" charset="0"/>
                <a:cs typeface="Arial" panose="020B0604020202020204" pitchFamily="34" charset="0"/>
              </a:rPr>
              <a:t>là</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phương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pháp</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để</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giải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quyết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bài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toán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ra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hành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động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tốt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nhất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cho</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tình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huống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dựa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trên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chính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sách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hiện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tại</a:t>
            </a:r>
            <a:r>
              <a:rPr lang="en-US" sz="3000" dirty="0">
                <a:solidFill>
                  <a:srgbClr val="F8F8F8"/>
                </a:solidFill>
                <a:latin typeface="Arial" panose="020B0604020202020204" pitchFamily="34" charset="0"/>
                <a:cs typeface="Arial" panose="020B0604020202020204" pitchFamily="34" charset="0"/>
              </a:rPr>
              <a:t>. </a:t>
            </a:r>
          </a:p>
        </p:txBody>
      </p:sp>
      <p:sp>
        <p:nvSpPr>
          <p:cNvPr id="11" name="TextBox 11"/>
          <p:cNvSpPr txBox="1"/>
          <p:nvPr/>
        </p:nvSpPr>
        <p:spPr>
          <a:xfrm>
            <a:off x="1877902" y="4486286"/>
            <a:ext cx="14532197" cy="1030090"/>
          </a:xfrm>
          <a:prstGeom prst="rect">
            <a:avLst/>
          </a:prstGeom>
        </p:spPr>
        <p:txBody>
          <a:bodyPr lIns="0" tIns="0" rIns="0" bIns="0" rtlCol="0" anchor="t">
            <a:spAutoFit/>
          </a:bodyPr>
          <a:lstStyle/>
          <a:p>
            <a:pPr algn="ctr">
              <a:lnSpc>
                <a:spcPts val="4200"/>
              </a:lnSpc>
            </a:pPr>
            <a:r>
              <a:rPr lang="vi-VN" sz="3000">
                <a:solidFill>
                  <a:schemeClr val="bg1"/>
                </a:solidFill>
              </a:rPr>
              <a:t>Trong môi trường Frozen Lake, chiến lược epsilon-greedy có thể được áp dụng để xác định hướng di chuyển của agent trên mỗi ô</a:t>
            </a:r>
            <a:endParaRPr lang="en-US" sz="3000" dirty="0">
              <a:solidFill>
                <a:schemeClr val="bg1"/>
              </a:solidFill>
              <a:latin typeface="Arial" panose="020B0604020202020204" pitchFamily="34" charset="0"/>
              <a:cs typeface="Arial" panose="020B0604020202020204" pitchFamily="34" charset="0"/>
            </a:endParaRPr>
          </a:p>
        </p:txBody>
      </p:sp>
      <p:sp>
        <p:nvSpPr>
          <p:cNvPr id="12" name="TextBox 12"/>
          <p:cNvSpPr txBox="1"/>
          <p:nvPr/>
        </p:nvSpPr>
        <p:spPr>
          <a:xfrm>
            <a:off x="2249596" y="5829311"/>
            <a:ext cx="13788808" cy="1047750"/>
          </a:xfrm>
          <a:prstGeom prst="rect">
            <a:avLst/>
          </a:prstGeom>
        </p:spPr>
        <p:txBody>
          <a:bodyPr lIns="0" tIns="0" rIns="0" bIns="0" rtlCol="0" anchor="t">
            <a:spAutoFit/>
          </a:bodyPr>
          <a:lstStyle/>
          <a:p>
            <a:pPr algn="ctr">
              <a:lnSpc>
                <a:spcPts val="4200"/>
              </a:lnSpc>
            </a:pPr>
            <a:r>
              <a:rPr lang="en-US" sz="3000" dirty="0">
                <a:solidFill>
                  <a:schemeClr val="bg1"/>
                </a:solidFill>
                <a:latin typeface="Arial" panose="020B0604020202020204" pitchFamily="34" charset="0"/>
                <a:cs typeface="Arial" panose="020B0604020202020204" pitchFamily="34" charset="0"/>
              </a:rPr>
              <a:t>Khi </a:t>
            </a:r>
            <a:r>
              <a:rPr lang="en-US" sz="3000" dirty="0" err="1">
                <a:solidFill>
                  <a:schemeClr val="bg1"/>
                </a:solidFill>
                <a:latin typeface="Arial" panose="020B0604020202020204" pitchFamily="34" charset="0"/>
                <a:cs typeface="Arial" panose="020B0604020202020204" pitchFamily="34" charset="0"/>
              </a:rPr>
              <a:t>trò</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chơi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được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chơi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nhiều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lần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tác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tử</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sẽ</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học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được</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chính</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sách</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tối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ưu</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nhằm</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tối</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đa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hóa</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phần</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thưởng</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trung</a:t>
            </a:r>
            <a:r>
              <a:rPr lang="en-US" sz="3000" dirty="0">
                <a:solidFill>
                  <a:schemeClr val="bg1"/>
                </a:solidFill>
                <a:latin typeface="Arial" panose="020B0604020202020204" pitchFamily="34" charset="0"/>
                <a:cs typeface="Arial" panose="020B0604020202020204" pitchFamily="34" charset="0"/>
              </a:rPr>
              <a:t> </a:t>
            </a:r>
            <a:r>
              <a:rPr lang="en-US" sz="3000" dirty="0" err="1">
                <a:solidFill>
                  <a:schemeClr val="bg1"/>
                </a:solidFill>
                <a:latin typeface="Arial" panose="020B0604020202020204" pitchFamily="34" charset="0"/>
                <a:cs typeface="Arial" panose="020B0604020202020204" pitchFamily="34" charset="0"/>
              </a:rPr>
              <a:t>bình</a:t>
            </a:r>
            <a:r>
              <a:rPr lang="en-US" sz="3000" dirty="0">
                <a:solidFill>
                  <a:schemeClr val="bg1"/>
                </a:solidFill>
                <a:latin typeface="Arial" panose="020B0604020202020204" pitchFamily="34" charset="0"/>
                <a:cs typeface="Arial" panose="020B0604020202020204" pitchFamily="34" charset="0"/>
              </a:rPr>
              <a:t>.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06019" y="-3560508"/>
            <a:ext cx="7814506" cy="6308438"/>
          </a:xfrm>
          <a:prstGeom prst="rect">
            <a:avLst/>
          </a:prstGeom>
        </p:spPr>
      </p:pic>
      <p:sp>
        <p:nvSpPr>
          <p:cNvPr id="6" name="TextBox 6"/>
          <p:cNvSpPr txBox="1"/>
          <p:nvPr/>
        </p:nvSpPr>
        <p:spPr>
          <a:xfrm>
            <a:off x="1562929" y="3264946"/>
            <a:ext cx="15221521" cy="5629233"/>
          </a:xfrm>
          <a:prstGeom prst="rect">
            <a:avLst/>
          </a:prstGeom>
        </p:spPr>
        <p:txBody>
          <a:bodyPr wrap="square" lIns="0" tIns="0" rIns="0" bIns="0" rtlCol="0" anchor="t">
            <a:spAutoFit/>
          </a:bodyPr>
          <a:lstStyle/>
          <a:p>
            <a:pPr>
              <a:lnSpc>
                <a:spcPts val="3360"/>
              </a:lnSpc>
            </a:pP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Q-table:</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Khởi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tạo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bảng</a:t>
            </a:r>
            <a:r>
              <a:rPr lang="en-US" sz="2400" dirty="0">
                <a:solidFill>
                  <a:srgbClr val="F8F8F8"/>
                </a:solidFill>
                <a:latin typeface="Arial" panose="020B0604020202020204" pitchFamily="34" charset="0"/>
                <a:cs typeface="Arial" panose="020B0604020202020204" pitchFamily="34" charset="0"/>
              </a:rPr>
              <a:t> Q </a:t>
            </a:r>
            <a:r>
              <a:rPr lang="en-US" sz="2400" dirty="0" err="1">
                <a:solidFill>
                  <a:srgbClr val="F8F8F8"/>
                </a:solidFill>
                <a:latin typeface="Arial" panose="020B0604020202020204" pitchFamily="34" charset="0"/>
                <a:cs typeface="Arial" panose="020B0604020202020204" pitchFamily="34" charset="0"/>
              </a:rPr>
              <a:t>với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kỳ</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Dựa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chiến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lược</a:t>
            </a:r>
            <a:r>
              <a:rPr lang="en-US" sz="2400" dirty="0">
                <a:solidFill>
                  <a:srgbClr val="F8F8F8"/>
                </a:solidFill>
                <a:latin typeface="Arial" panose="020B0604020202020204" pitchFamily="34" charset="0"/>
                <a:cs typeface="Arial" panose="020B0604020202020204" pitchFamily="34" charset="0"/>
              </a:rPr>
              <a:t> epsilon-greedy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chọn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quan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kết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quả</a:t>
            </a:r>
            <a:r>
              <a:rPr lang="en-US" sz="2400" dirty="0">
                <a:solidFill>
                  <a:srgbClr val="F8F8F8"/>
                </a:solidFill>
                <a:latin typeface="Arial" panose="020B0604020202020204" pitchFamily="34" charset="0"/>
                <a:cs typeface="Arial" panose="020B0604020202020204" pitchFamily="34" charset="0"/>
              </a:rPr>
              <a:t>. </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Sử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cập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trong</a:t>
            </a:r>
            <a:r>
              <a:rPr lang="en-US" sz="2400" dirty="0">
                <a:solidFill>
                  <a:srgbClr val="F8F8F8"/>
                </a:solidFill>
                <a:latin typeface="Arial" panose="020B0604020202020204" pitchFamily="34" charset="0"/>
                <a:cs typeface="Arial" panose="020B0604020202020204" pitchFamily="34" charset="0"/>
              </a:rPr>
              <a:t> Q-table </a:t>
            </a:r>
            <a:r>
              <a:rPr lang="en-US" sz="2400" dirty="0" err="1">
                <a:solidFill>
                  <a:srgbClr val="F8F8F8"/>
                </a:solidFill>
                <a:latin typeface="Arial" panose="020B0604020202020204" pitchFamily="34" charset="0"/>
                <a:cs typeface="Arial" panose="020B0604020202020204" pitchFamily="34" charset="0"/>
              </a:rPr>
              <a:t>theo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marL="518165" lvl="1" indent="-259082">
              <a:lnSpc>
                <a:spcPts val="3360"/>
              </a:lnSpc>
              <a:buFont typeface="Arial"/>
              <a:buChar char="•"/>
            </a:pPr>
            <a:endParaRPr lang="en-US" sz="2400" dirty="0">
              <a:solidFill>
                <a:srgbClr val="F8F8F8"/>
              </a:solidFill>
              <a:latin typeface="Arial" panose="020B0604020202020204" pitchFamily="34" charset="0"/>
              <a:cs typeface="Arial" panose="020B0604020202020204" pitchFamily="34" charset="0"/>
            </a:endParaRP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từ</a:t>
            </a:r>
            <a:r>
              <a:rPr lang="en-US" sz="2400" dirty="0">
                <a:solidFill>
                  <a:srgbClr val="F8F8F8"/>
                </a:solidFill>
                <a:latin typeface="Arial" panose="020B0604020202020204" pitchFamily="34" charset="0"/>
                <a:cs typeface="Arial" panose="020B0604020202020204" pitchFamily="34" charset="0"/>
              </a:rPr>
              <a:t> 2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4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dừng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định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như</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số</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lần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đa</a:t>
            </a:r>
            <a:r>
              <a:rPr lang="en-US" sz="2400" dirty="0">
                <a:solidFill>
                  <a:srgbClr val="F8F8F8"/>
                </a:solidFill>
                <a:latin typeface="Arial" panose="020B0604020202020204" pitchFamily="34" charset="0"/>
                <a:cs typeface="Arial" panose="020B0604020202020204" pitchFamily="34" charset="0"/>
              </a:rPr>
              <a:t>.</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p:txBody>
      </p:sp>
      <p:pic>
        <p:nvPicPr>
          <p:cNvPr id="7" name="Picture 7"/>
          <p:cNvPicPr>
            <a:picLocks noChangeAspect="1"/>
          </p:cNvPicPr>
          <p:nvPr/>
        </p:nvPicPr>
        <p:blipFill>
          <a:blip r:embed="rId5"/>
          <a:srcRect/>
          <a:stretch>
            <a:fillRect/>
          </a:stretch>
        </p:blipFill>
        <p:spPr>
          <a:xfrm>
            <a:off x="1946576" y="5432378"/>
            <a:ext cx="13217224" cy="2082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8" name="Group 8"/>
          <p:cNvGrpSpPr/>
          <p:nvPr/>
        </p:nvGrpSpPr>
        <p:grpSpPr>
          <a:xfrm>
            <a:off x="7104443" y="1283733"/>
            <a:ext cx="4079113" cy="1589647"/>
            <a:chOff x="0" y="0"/>
            <a:chExt cx="5438818" cy="2119529"/>
          </a:xfrm>
        </p:grpSpPr>
        <p:sp>
          <p:nvSpPr>
            <p:cNvPr id="9" name="TextBox 9"/>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Q-learning</a:t>
              </a:r>
            </a:p>
          </p:txBody>
        </p:sp>
        <p:sp>
          <p:nvSpPr>
            <p:cNvPr id="10" name="TextBox 10"/>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11" name="TextBox 11"/>
          <p:cNvSpPr txBox="1"/>
          <p:nvPr/>
        </p:nvSpPr>
        <p:spPr>
          <a:xfrm>
            <a:off x="1032164" y="202691"/>
            <a:ext cx="13323942" cy="1130379"/>
          </a:xfrm>
          <a:prstGeom prst="rect">
            <a:avLst/>
          </a:prstGeom>
        </p:spPr>
        <p:txBody>
          <a:bodyPr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dirty="0" err="1">
                <a:solidFill>
                  <a:srgbClr val="F8F8F8"/>
                </a:solidFill>
                <a:latin typeface="Muli Black"/>
              </a:rPr>
              <a:t>môi</a:t>
            </a:r>
            <a:r>
              <a:rPr lang="en-US" sz="3288" dirty="0">
                <a:solidFill>
                  <a:srgbClr val="F8F8F8"/>
                </a:solidFill>
                <a:latin typeface="Muli Black"/>
              </a:rPr>
              <a:t> </a:t>
            </a:r>
            <a:r>
              <a:rPr lang="en-US" sz="3288" err="1">
                <a:solidFill>
                  <a:srgbClr val="F8F8F8"/>
                </a:solidFill>
                <a:latin typeface="Muli Black"/>
              </a:rPr>
              <a:t>trường</a:t>
            </a:r>
            <a:r>
              <a:rPr lang="en-US" sz="3288">
                <a:solidFill>
                  <a:srgbClr val="F8F8F8"/>
                </a:solidFill>
                <a:latin typeface="Muli Black"/>
              </a:rPr>
              <a:t> Frozen Lake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2" name="TextBox 12"/>
          <p:cNvSpPr txBox="1"/>
          <p:nvPr/>
        </p:nvSpPr>
        <p:spPr>
          <a:xfrm>
            <a:off x="1028700" y="2158934"/>
            <a:ext cx="14937681" cy="833049"/>
          </a:xfrm>
          <a:prstGeom prst="rect">
            <a:avLst/>
          </a:prstGeom>
        </p:spPr>
        <p:txBody>
          <a:bodyPr lIns="0" tIns="0" rIns="0" bIns="0" rtlCol="0" anchor="t">
            <a:spAutoFit/>
          </a:bodyPr>
          <a:lstStyle/>
          <a:p>
            <a:pPr>
              <a:lnSpc>
                <a:spcPts val="3360"/>
              </a:lnSpc>
            </a:pPr>
            <a:r>
              <a:rPr lang="en-US" sz="2400" dirty="0">
                <a:solidFill>
                  <a:srgbClr val="F8F8F8"/>
                </a:solidFill>
                <a:latin typeface="Arial" panose="020B0604020202020204" pitchFamily="34" charset="0"/>
                <a:cs typeface="Arial" panose="020B0604020202020204" pitchFamily="34" charset="0"/>
              </a:rPr>
              <a:t>Q-Learning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thuật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toán</a:t>
            </a:r>
            <a:r>
              <a:rPr lang="en-US" sz="2400" dirty="0">
                <a:solidFill>
                  <a:srgbClr val="F8F8F8"/>
                </a:solidFill>
                <a:latin typeface="Arial" panose="020B0604020202020204" pitchFamily="34" charset="0"/>
                <a:cs typeface="Arial" panose="020B0604020202020204" pitchFamily="34" charset="0"/>
              </a:rPr>
              <a:t> RL </a:t>
            </a:r>
            <a:r>
              <a:rPr lang="en-US" sz="2400" dirty="0" err="1">
                <a:solidFill>
                  <a:srgbClr val="F8F8F8"/>
                </a:solidFill>
                <a:latin typeface="Arial" panose="020B0604020202020204" pitchFamily="34" charset="0"/>
                <a:cs typeface="Arial" panose="020B0604020202020204" pitchFamily="34" charset="0"/>
              </a:rPr>
              <a:t>có</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áp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môi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trường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nhau</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bằng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action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reward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look-up table </a:t>
            </a:r>
            <a:r>
              <a:rPr lang="en-US" sz="2400" dirty="0" err="1">
                <a:solidFill>
                  <a:srgbClr val="F8F8F8"/>
                </a:solidFill>
                <a:latin typeface="Arial" panose="020B0604020202020204" pitchFamily="34" charset="0"/>
                <a:cs typeface="Arial" panose="020B0604020202020204" pitchFamily="34" charset="0"/>
              </a:rPr>
              <a:t>gọi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Q-table.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out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010284">
            <a:off x="11274917" y="-2976531"/>
            <a:ext cx="11342890" cy="9156806"/>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2337518796"/>
              </p:ext>
            </p:extLst>
          </p:nvPr>
        </p:nvGraphicFramePr>
        <p:xfrm>
          <a:off x="1028700" y="2275130"/>
          <a:ext cx="5717522" cy="5133975"/>
        </p:xfrm>
        <a:graphic>
          <a:graphicData uri="http://schemas.openxmlformats.org/drawingml/2006/table">
            <a:tbl>
              <a:tblPr/>
              <a:tblGrid>
                <a:gridCol w="1158151">
                  <a:extLst>
                    <a:ext uri="{9D8B030D-6E8A-4147-A177-3AD203B41FA5}">
                      <a16:colId xmlns:a16="http://schemas.microsoft.com/office/drawing/2014/main" val="20000"/>
                    </a:ext>
                  </a:extLst>
                </a:gridCol>
                <a:gridCol w="1152591">
                  <a:extLst>
                    <a:ext uri="{9D8B030D-6E8A-4147-A177-3AD203B41FA5}">
                      <a16:colId xmlns:a16="http://schemas.microsoft.com/office/drawing/2014/main" val="20001"/>
                    </a:ext>
                  </a:extLst>
                </a:gridCol>
                <a:gridCol w="1156168">
                  <a:extLst>
                    <a:ext uri="{9D8B030D-6E8A-4147-A177-3AD203B41FA5}">
                      <a16:colId xmlns:a16="http://schemas.microsoft.com/office/drawing/2014/main" val="20002"/>
                    </a:ext>
                  </a:extLst>
                </a:gridCol>
                <a:gridCol w="1125306">
                  <a:extLst>
                    <a:ext uri="{9D8B030D-6E8A-4147-A177-3AD203B41FA5}">
                      <a16:colId xmlns:a16="http://schemas.microsoft.com/office/drawing/2014/main" val="20003"/>
                    </a:ext>
                  </a:extLst>
                </a:gridCol>
                <a:gridCol w="1125306">
                  <a:extLst>
                    <a:ext uri="{9D8B030D-6E8A-4147-A177-3AD203B41FA5}">
                      <a16:colId xmlns:a16="http://schemas.microsoft.com/office/drawing/2014/main" val="86576094"/>
                    </a:ext>
                  </a:extLst>
                </a:gridCol>
              </a:tblGrid>
              <a:tr h="1026795">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a0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a1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a2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t>a3</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r h="1026795">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S0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363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1"/>
                  </a:ext>
                </a:extLst>
              </a:tr>
              <a:tr h="1026795">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S1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2"/>
                  </a:ext>
                </a:extLst>
              </a:tr>
              <a:tr h="1026795">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S2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3"/>
                  </a:ext>
                </a:extLst>
              </a:tr>
              <a:tr h="1026795">
                <a:tc>
                  <a:txBody>
                    <a:bodyPr/>
                    <a:lstStyle/>
                    <a:p>
                      <a:pPr algn="ctr">
                        <a:lnSpc>
                          <a:spcPts val="2659"/>
                        </a:lnSpc>
                        <a:defRPr/>
                      </a:pPr>
                      <a:r>
                        <a:rPr lang="en-US" sz="3200" dirty="0">
                          <a:latin typeface="Cascadia Code" panose="020B0609020000020004" pitchFamily="49" charset="0"/>
                          <a:ea typeface="Cascadia Code" panose="020B0609020000020004" pitchFamily="49" charset="0"/>
                          <a:cs typeface="Cascadia Code" panose="020B0609020000020004" pitchFamily="49" charset="0"/>
                        </a:rPr>
                        <a:t>S3</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2</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0</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r>
                        <a:rPr lang="en-US" sz="32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-1</a:t>
                      </a:r>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1" name="Group 11"/>
          <p:cNvGrpSpPr/>
          <p:nvPr/>
        </p:nvGrpSpPr>
        <p:grpSpPr>
          <a:xfrm>
            <a:off x="7600950" y="3527719"/>
            <a:ext cx="1289162" cy="1289162"/>
            <a:chOff x="0" y="0"/>
            <a:chExt cx="1718882" cy="1718882"/>
          </a:xfrm>
        </p:grpSpPr>
        <p:grpSp>
          <p:nvGrpSpPr>
            <p:cNvPr id="12" name="Group 12"/>
            <p:cNvGrpSpPr/>
            <p:nvPr/>
          </p:nvGrpSpPr>
          <p:grpSpPr>
            <a:xfrm>
              <a:off x="0" y="0"/>
              <a:ext cx="1718882" cy="171888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E3489"/>
              </a:solidFill>
              <a:ln>
                <a:noFill/>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pic>
          <p:nvPicPr>
            <p:cNvPr id="15" name="Picture 15"/>
            <p:cNvPicPr>
              <a:picLocks noChangeAspect="1"/>
            </p:cNvPicPr>
            <p:nvPr/>
          </p:nvPicPr>
          <p:blipFill>
            <a:blip r:embed="rId5"/>
            <a:srcRect b="81982"/>
            <a:stretch>
              <a:fillRect/>
            </a:stretch>
          </p:blipFill>
          <p:spPr>
            <a:xfrm>
              <a:off x="342511" y="410573"/>
              <a:ext cx="1033860" cy="897736"/>
            </a:xfrm>
            <a:prstGeom prst="rect">
              <a:avLst/>
            </a:prstGeom>
          </p:spPr>
        </p:pic>
      </p:grpSp>
      <p:sp>
        <p:nvSpPr>
          <p:cNvPr id="16" name="AutoShape 16"/>
          <p:cNvSpPr/>
          <p:nvPr/>
        </p:nvSpPr>
        <p:spPr>
          <a:xfrm flipV="1">
            <a:off x="8794869" y="3527719"/>
            <a:ext cx="1035666" cy="313845"/>
          </a:xfrm>
          <a:prstGeom prst="line">
            <a:avLst/>
          </a:prstGeom>
          <a:ln w="38100" cap="flat">
            <a:solidFill>
              <a:srgbClr val="EE3489"/>
            </a:solidFill>
            <a:prstDash val="solid"/>
            <a:headEnd type="none" w="sm" len="sm"/>
            <a:tailEnd type="none" w="sm" len="sm"/>
          </a:ln>
        </p:spPr>
      </p:sp>
      <p:pic>
        <p:nvPicPr>
          <p:cNvPr id="17" name="Picture 17"/>
          <p:cNvPicPr>
            <a:picLocks noChangeAspect="1"/>
          </p:cNvPicPr>
          <p:nvPr/>
        </p:nvPicPr>
        <p:blipFill>
          <a:blip r:embed="rId6"/>
          <a:srcRect r="65127"/>
          <a:stretch>
            <a:fillRect/>
          </a:stretch>
        </p:blipFill>
        <p:spPr>
          <a:xfrm>
            <a:off x="9830534" y="3067383"/>
            <a:ext cx="1733115" cy="656566"/>
          </a:xfrm>
          <a:prstGeom prst="rect">
            <a:avLst/>
          </a:prstGeom>
        </p:spPr>
      </p:pic>
      <p:sp>
        <p:nvSpPr>
          <p:cNvPr id="18" name="AutoShape 18"/>
          <p:cNvSpPr/>
          <p:nvPr/>
        </p:nvSpPr>
        <p:spPr>
          <a:xfrm>
            <a:off x="8890112" y="4172300"/>
            <a:ext cx="940423" cy="0"/>
          </a:xfrm>
          <a:prstGeom prst="line">
            <a:avLst/>
          </a:prstGeom>
          <a:ln w="38100" cap="flat">
            <a:solidFill>
              <a:srgbClr val="EE3489"/>
            </a:solidFill>
            <a:prstDash val="solid"/>
            <a:headEnd type="none" w="sm" len="sm"/>
            <a:tailEnd type="none" w="sm" len="sm"/>
          </a:ln>
        </p:spPr>
      </p:sp>
      <p:pic>
        <p:nvPicPr>
          <p:cNvPr id="19" name="Picture 19"/>
          <p:cNvPicPr>
            <a:picLocks noChangeAspect="1"/>
          </p:cNvPicPr>
          <p:nvPr/>
        </p:nvPicPr>
        <p:blipFill>
          <a:blip r:embed="rId6"/>
          <a:srcRect l="36154" r="31301"/>
          <a:stretch>
            <a:fillRect/>
          </a:stretch>
        </p:blipFill>
        <p:spPr>
          <a:xfrm>
            <a:off x="9857894" y="3703793"/>
            <a:ext cx="1767915" cy="717678"/>
          </a:xfrm>
          <a:prstGeom prst="rect">
            <a:avLst/>
          </a:prstGeom>
        </p:spPr>
      </p:pic>
      <p:sp>
        <p:nvSpPr>
          <p:cNvPr id="20" name="AutoShape 20"/>
          <p:cNvSpPr/>
          <p:nvPr/>
        </p:nvSpPr>
        <p:spPr>
          <a:xfrm>
            <a:off x="8787288" y="4522927"/>
            <a:ext cx="1043246" cy="319191"/>
          </a:xfrm>
          <a:prstGeom prst="line">
            <a:avLst/>
          </a:prstGeom>
          <a:ln w="38100" cap="flat">
            <a:solidFill>
              <a:srgbClr val="EE3489"/>
            </a:solidFill>
            <a:prstDash val="solid"/>
            <a:headEnd type="none" w="sm" len="sm"/>
            <a:tailEnd type="none" w="sm" len="sm"/>
          </a:ln>
        </p:spPr>
      </p:sp>
      <p:pic>
        <p:nvPicPr>
          <p:cNvPr id="21" name="Picture 21"/>
          <p:cNvPicPr>
            <a:picLocks noChangeAspect="1"/>
          </p:cNvPicPr>
          <p:nvPr/>
        </p:nvPicPr>
        <p:blipFill>
          <a:blip r:embed="rId6"/>
          <a:srcRect l="69721" r="3152"/>
          <a:stretch>
            <a:fillRect/>
          </a:stretch>
        </p:blipFill>
        <p:spPr>
          <a:xfrm>
            <a:off x="9857894" y="4421471"/>
            <a:ext cx="1473589" cy="717678"/>
          </a:xfrm>
          <a:prstGeom prst="rect">
            <a:avLst/>
          </a:prstGeom>
        </p:spPr>
      </p:pic>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47638">
            <a:off x="8440959" y="4895483"/>
            <a:ext cx="1256006" cy="354822"/>
          </a:xfrm>
          <a:prstGeom prst="rect">
            <a:avLst/>
          </a:prstGeom>
        </p:spPr>
      </p:pic>
      <p:grpSp>
        <p:nvGrpSpPr>
          <p:cNvPr id="23" name="Group 23"/>
          <p:cNvGrpSpPr/>
          <p:nvPr/>
        </p:nvGrpSpPr>
        <p:grpSpPr>
          <a:xfrm>
            <a:off x="6232508" y="4279432"/>
            <a:ext cx="5259834" cy="3266928"/>
            <a:chOff x="0" y="-47625"/>
            <a:chExt cx="1385305" cy="860425"/>
          </a:xfrm>
        </p:grpSpPr>
        <p:sp>
          <p:nvSpPr>
            <p:cNvPr id="24" name="Freeform 24"/>
            <p:cNvSpPr/>
            <p:nvPr/>
          </p:nvSpPr>
          <p:spPr>
            <a:xfrm>
              <a:off x="927491" y="-5491"/>
              <a:ext cx="457814" cy="177262"/>
            </a:xfrm>
            <a:custGeom>
              <a:avLst/>
              <a:gdLst/>
              <a:ahLst/>
              <a:cxnLst/>
              <a:rect l="l" t="t" r="r" b="b"/>
              <a:pathLst>
                <a:path w="457814" h="177262">
                  <a:moveTo>
                    <a:pt x="88631" y="0"/>
                  </a:moveTo>
                  <a:lnTo>
                    <a:pt x="369183" y="0"/>
                  </a:lnTo>
                  <a:cubicBezTo>
                    <a:pt x="392690" y="0"/>
                    <a:pt x="415234" y="9338"/>
                    <a:pt x="431855" y="25959"/>
                  </a:cubicBezTo>
                  <a:cubicBezTo>
                    <a:pt x="448477" y="42581"/>
                    <a:pt x="457814" y="65125"/>
                    <a:pt x="457814" y="88631"/>
                  </a:cubicBezTo>
                  <a:lnTo>
                    <a:pt x="457814" y="88631"/>
                  </a:lnTo>
                  <a:cubicBezTo>
                    <a:pt x="457814" y="137581"/>
                    <a:pt x="418133" y="177262"/>
                    <a:pt x="369183" y="177262"/>
                  </a:cubicBezTo>
                  <a:lnTo>
                    <a:pt x="88631" y="177262"/>
                  </a:lnTo>
                  <a:cubicBezTo>
                    <a:pt x="65125" y="177262"/>
                    <a:pt x="42581" y="167924"/>
                    <a:pt x="25959" y="151303"/>
                  </a:cubicBezTo>
                  <a:cubicBezTo>
                    <a:pt x="9338" y="134681"/>
                    <a:pt x="0" y="112137"/>
                    <a:pt x="0" y="88631"/>
                  </a:cubicBezTo>
                  <a:lnTo>
                    <a:pt x="0" y="88631"/>
                  </a:lnTo>
                  <a:cubicBezTo>
                    <a:pt x="0" y="65125"/>
                    <a:pt x="9338" y="42581"/>
                    <a:pt x="25959" y="25959"/>
                  </a:cubicBezTo>
                  <a:cubicBezTo>
                    <a:pt x="42581" y="9338"/>
                    <a:pt x="65125" y="0"/>
                    <a:pt x="88631" y="0"/>
                  </a:cubicBezTo>
                  <a:close/>
                </a:path>
              </a:pathLst>
            </a:custGeom>
            <a:solidFill>
              <a:srgbClr val="000000">
                <a:alpha val="0"/>
              </a:srgbClr>
            </a:solidFill>
            <a:ln w="38100">
              <a:solidFill>
                <a:srgbClr val="43B14B"/>
              </a:solidFill>
            </a:ln>
          </p:spPr>
          <p:txBody>
            <a:bodyPr/>
            <a:lstStyle/>
            <a:p>
              <a:endParaRPr lang="en-US" dirty="0"/>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26" name="Group 26"/>
          <p:cNvGrpSpPr/>
          <p:nvPr/>
        </p:nvGrpSpPr>
        <p:grpSpPr>
          <a:xfrm>
            <a:off x="11507582" y="4951402"/>
            <a:ext cx="1065417" cy="958321"/>
            <a:chOff x="0" y="0"/>
            <a:chExt cx="1256853" cy="1277762"/>
          </a:xfrm>
        </p:grpSpPr>
        <p:pic>
          <p:nvPicPr>
            <p:cNvPr id="27" name="Picture 2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flipV="1">
              <a:off x="0" y="0"/>
              <a:ext cx="1256853" cy="1277762"/>
            </a:xfrm>
            <a:prstGeom prst="rect">
              <a:avLst/>
            </a:prstGeom>
          </p:spPr>
        </p:pic>
        <p:sp>
          <p:nvSpPr>
            <p:cNvPr id="28" name="TextBox 28"/>
            <p:cNvSpPr txBox="1"/>
            <p:nvPr/>
          </p:nvSpPr>
          <p:spPr>
            <a:xfrm>
              <a:off x="248617" y="444219"/>
              <a:ext cx="759619" cy="446447"/>
            </a:xfrm>
            <a:prstGeom prst="rect">
              <a:avLst/>
            </a:prstGeom>
          </p:spPr>
          <p:txBody>
            <a:bodyPr lIns="0" tIns="0" rIns="0" bIns="0" rtlCol="0" anchor="t">
              <a:spAutoFit/>
            </a:bodyPr>
            <a:lstStyle/>
            <a:p>
              <a:pPr algn="ctr">
                <a:lnSpc>
                  <a:spcPts val="2772"/>
                </a:lnSpc>
              </a:pPr>
              <a:r>
                <a:rPr lang="en-US" sz="1980" dirty="0">
                  <a:solidFill>
                    <a:srgbClr val="00B050"/>
                  </a:solidFill>
                  <a:latin typeface="Canva Sans Bold"/>
                </a:rPr>
                <a:t>MAX</a:t>
              </a:r>
            </a:p>
          </p:txBody>
        </p:sp>
      </p:grpSp>
      <p:pic>
        <p:nvPicPr>
          <p:cNvPr id="29" name="Picture 29"/>
          <p:cNvPicPr>
            <a:picLocks noChangeAspect="1"/>
          </p:cNvPicPr>
          <p:nvPr/>
        </p:nvPicPr>
        <p:blipFill>
          <a:blip r:embed="rId11"/>
          <a:srcRect/>
          <a:stretch>
            <a:fillRect/>
          </a:stretch>
        </p:blipFill>
        <p:spPr>
          <a:xfrm>
            <a:off x="7600950" y="5909723"/>
            <a:ext cx="2759773" cy="806553"/>
          </a:xfrm>
          <a:prstGeom prst="rect">
            <a:avLst/>
          </a:prstGeom>
        </p:spPr>
      </p:pic>
      <p:pic>
        <p:nvPicPr>
          <p:cNvPr id="30" name="Picture 3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4230665">
            <a:off x="9784593" y="7056557"/>
            <a:ext cx="1810294" cy="720826"/>
          </a:xfrm>
          <a:prstGeom prst="rect">
            <a:avLst/>
          </a:prstGeom>
        </p:spPr>
      </p:pic>
      <p:grpSp>
        <p:nvGrpSpPr>
          <p:cNvPr id="31" name="Group 31"/>
          <p:cNvGrpSpPr/>
          <p:nvPr/>
        </p:nvGrpSpPr>
        <p:grpSpPr>
          <a:xfrm>
            <a:off x="9781180" y="8202177"/>
            <a:ext cx="960672" cy="960672"/>
            <a:chOff x="0" y="0"/>
            <a:chExt cx="1280896" cy="1280896"/>
          </a:xfrm>
        </p:grpSpPr>
        <p:grpSp>
          <p:nvGrpSpPr>
            <p:cNvPr id="32" name="Group 32"/>
            <p:cNvGrpSpPr/>
            <p:nvPr/>
          </p:nvGrpSpPr>
          <p:grpSpPr>
            <a:xfrm>
              <a:off x="0" y="0"/>
              <a:ext cx="1280896" cy="1280896"/>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B14B"/>
              </a:solidFill>
              <a:ln>
                <a:noFill/>
              </a:ln>
            </p:spPr>
          </p:sp>
          <p:sp>
            <p:nvSpPr>
              <p:cNvPr id="34" name="TextBox 34"/>
              <p:cNvSpPr txBox="1"/>
              <p:nvPr/>
            </p:nvSpPr>
            <p:spPr>
              <a:xfrm>
                <a:off x="76200" y="28575"/>
                <a:ext cx="660400" cy="708025"/>
              </a:xfrm>
              <a:prstGeom prst="rect">
                <a:avLst/>
              </a:prstGeom>
            </p:spPr>
            <p:txBody>
              <a:bodyPr lIns="42442" tIns="42442" rIns="42442" bIns="42442" rtlCol="0" anchor="ctr"/>
              <a:lstStyle/>
              <a:p>
                <a:pPr algn="ctr">
                  <a:lnSpc>
                    <a:spcPts val="3685"/>
                  </a:lnSpc>
                </a:pPr>
                <a:endParaRPr/>
              </a:p>
            </p:txBody>
          </p:sp>
        </p:grpSp>
        <p:pic>
          <p:nvPicPr>
            <p:cNvPr id="35" name="Picture 35"/>
            <p:cNvPicPr>
              <a:picLocks noChangeAspect="1"/>
            </p:cNvPicPr>
            <p:nvPr/>
          </p:nvPicPr>
          <p:blipFill>
            <a:blip r:embed="rId5"/>
            <a:srcRect t="56113" b="27419"/>
            <a:stretch>
              <a:fillRect/>
            </a:stretch>
          </p:blipFill>
          <p:spPr>
            <a:xfrm>
              <a:off x="276883" y="371257"/>
              <a:ext cx="770424" cy="611384"/>
            </a:xfrm>
            <a:prstGeom prst="rect">
              <a:avLst/>
            </a:prstGeom>
          </p:spPr>
        </p:pic>
      </p:grpSp>
      <p:pic>
        <p:nvPicPr>
          <p:cNvPr id="36" name="Picture 36"/>
          <p:cNvPicPr>
            <a:picLocks noChangeAspect="1"/>
          </p:cNvPicPr>
          <p:nvPr/>
        </p:nvPicPr>
        <p:blipFill>
          <a:blip r:embed="rId14"/>
          <a:srcRect t="3034" b="3034"/>
          <a:stretch>
            <a:fillRect/>
          </a:stretch>
        </p:blipFill>
        <p:spPr>
          <a:xfrm>
            <a:off x="11088578" y="6898204"/>
            <a:ext cx="3359575" cy="717201"/>
          </a:xfrm>
          <a:prstGeom prst="rect">
            <a:avLst/>
          </a:prstGeom>
        </p:spPr>
      </p:pic>
      <p:pic>
        <p:nvPicPr>
          <p:cNvPr id="37" name="Picture 37"/>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4230665" flipH="1" flipV="1">
            <a:off x="8639740" y="7205730"/>
            <a:ext cx="1810294" cy="720826"/>
          </a:xfrm>
          <a:prstGeom prst="rect">
            <a:avLst/>
          </a:prstGeom>
        </p:spPr>
      </p:pic>
      <p:pic>
        <p:nvPicPr>
          <p:cNvPr id="38" name="Picture 38"/>
          <p:cNvPicPr>
            <a:picLocks noChangeAspect="1"/>
          </p:cNvPicPr>
          <p:nvPr/>
        </p:nvPicPr>
        <p:blipFill>
          <a:blip r:embed="rId17">
            <a:extLst>
              <a:ext uri="{BEBA8EAE-BF5A-486C-A8C5-ECC9F3942E4B}">
                <a14:imgProps xmlns:a14="http://schemas.microsoft.com/office/drawing/2010/main">
                  <a14:imgLayer r:embed="rId18">
                    <a14:imgEffect>
                      <a14:backgroundRemoval t="8621" b="86207" l="4118" r="94706">
                        <a14:foregroundMark x1="18824" y1="58621" x2="18824" y2="58621"/>
                        <a14:foregroundMark x1="8824" y1="27586" x2="8824" y2="27586"/>
                        <a14:foregroundMark x1="4118" y1="62069" x2="4118" y2="62069"/>
                        <a14:foregroundMark x1="40000" y1="55172" x2="40000" y2="55172"/>
                        <a14:foregroundMark x1="60588" y1="68966" x2="60588" y2="68966"/>
                        <a14:foregroundMark x1="66471" y1="60345" x2="66471" y2="60345"/>
                        <a14:foregroundMark x1="69412" y1="58621" x2="69412" y2="58621"/>
                        <a14:foregroundMark x1="81765" y1="65517" x2="81765" y2="65517"/>
                        <a14:foregroundMark x1="88824" y1="58621" x2="88824" y2="58621"/>
                        <a14:foregroundMark x1="94706" y1="29310" x2="94706" y2="29310"/>
                      </a14:backgroundRemoval>
                    </a14:imgEffect>
                  </a14:imgLayer>
                </a14:imgProps>
              </a:ext>
            </a:extLst>
          </a:blip>
          <a:srcRect/>
          <a:stretch>
            <a:fillRect/>
          </a:stretch>
        </p:blipFill>
        <p:spPr>
          <a:xfrm rot="-2153406">
            <a:off x="7829222" y="7250452"/>
            <a:ext cx="1349865" cy="457392"/>
          </a:xfrm>
          <a:prstGeom prst="rect">
            <a:avLst/>
          </a:prstGeom>
        </p:spPr>
      </p:pic>
      <p:sp>
        <p:nvSpPr>
          <p:cNvPr id="39" name="TextBox 39"/>
          <p:cNvSpPr txBox="1"/>
          <p:nvPr/>
        </p:nvSpPr>
        <p:spPr>
          <a:xfrm>
            <a:off x="7463422" y="2398955"/>
            <a:ext cx="2081465" cy="588361"/>
          </a:xfrm>
          <a:prstGeom prst="rect">
            <a:avLst/>
          </a:prstGeom>
        </p:spPr>
        <p:txBody>
          <a:bodyPr lIns="0" tIns="0" rIns="0" bIns="0" rtlCol="0" anchor="t">
            <a:spAutoFit/>
          </a:bodyPr>
          <a:lstStyle/>
          <a:p>
            <a:pPr algn="ctr">
              <a:lnSpc>
                <a:spcPts val="4210"/>
              </a:lnSpc>
            </a:pPr>
            <a:r>
              <a:rPr lang="en-US" sz="4678" dirty="0">
                <a:solidFill>
                  <a:srgbClr val="FFFAEF"/>
                </a:solidFill>
                <a:latin typeface="CS Gordon Serif"/>
              </a:rPr>
              <a:t>INIT:</a:t>
            </a:r>
          </a:p>
        </p:txBody>
      </p:sp>
      <p:pic>
        <p:nvPicPr>
          <p:cNvPr id="6" name="Picture 5">
            <a:extLst>
              <a:ext uri="{FF2B5EF4-FFF2-40B4-BE49-F238E27FC236}">
                <a16:creationId xmlns:a16="http://schemas.microsoft.com/office/drawing/2014/main" id="{88046861-A25B-C74F-99AC-4CA3AAFC71C3}"/>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foregroundMark x1="39252" y1="75410" x2="39252" y2="75410"/>
                        <a14:foregroundMark x1="57477" y1="63934" x2="57477" y2="63934"/>
                        <a14:foregroundMark x1="60280" y1="46721" x2="60280" y2="46721"/>
                        <a14:foregroundMark x1="85047" y1="44262" x2="85047" y2="44262"/>
                      </a14:backgroundRemoval>
                    </a14:imgEffect>
                  </a14:imgLayer>
                </a14:imgProps>
              </a:ext>
            </a:extLst>
          </a:blip>
          <a:stretch>
            <a:fillRect/>
          </a:stretch>
        </p:blipFill>
        <p:spPr>
          <a:xfrm>
            <a:off x="9680721" y="4950836"/>
            <a:ext cx="1851199" cy="1055356"/>
          </a:xfrm>
          <a:prstGeom prst="rect">
            <a:avLst/>
          </a:prstGeom>
        </p:spPr>
      </p:pic>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outHorizontal)">
                                      <p:cBhvr>
                                        <p:cTn id="14" dur="500"/>
                                        <p:tgtEl>
                                          <p:spTgt spid="39"/>
                                        </p:tgtEl>
                                      </p:cBhvr>
                                    </p:animEffect>
                                  </p:childTnLst>
                                </p:cTn>
                              </p:par>
                              <p:par>
                                <p:cTn id="15" presetID="16" presetClass="entr" presetSubtype="4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Horizontal)">
                                      <p:cBhvr>
                                        <p:cTn id="17" dur="500"/>
                                        <p:tgtEl>
                                          <p:spTgt spid="11"/>
                                        </p:tgtEl>
                                      </p:cBhvr>
                                    </p:animEffect>
                                  </p:childTnLst>
                                </p:cTn>
                              </p:par>
                              <p:par>
                                <p:cTn id="18" presetID="16" presetClass="entr" presetSubtype="42"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Horizontal)">
                                      <p:cBhvr>
                                        <p:cTn id="20" dur="500"/>
                                        <p:tgtEl>
                                          <p:spTgt spid="20"/>
                                        </p:tgtEl>
                                      </p:cBhvr>
                                    </p:animEffect>
                                  </p:childTnLst>
                                </p:cTn>
                              </p:par>
                              <p:par>
                                <p:cTn id="21" presetID="16" presetClass="entr" presetSubtype="42"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outHorizontal)">
                                      <p:cBhvr>
                                        <p:cTn id="23" dur="500"/>
                                        <p:tgtEl>
                                          <p:spTgt spid="18"/>
                                        </p:tgtEl>
                                      </p:cBhvr>
                                    </p:animEffect>
                                  </p:childTnLst>
                                </p:cTn>
                              </p:par>
                              <p:par>
                                <p:cTn id="24" presetID="16" presetClass="entr" presetSubtype="42"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outHorizontal)">
                                      <p:cBhvr>
                                        <p:cTn id="26" dur="500"/>
                                        <p:tgtEl>
                                          <p:spTgt spid="16"/>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par>
                                <p:cTn id="30" presetID="16" presetClass="entr" presetSubtype="42"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outHorizontal)">
                                      <p:cBhvr>
                                        <p:cTn id="32" dur="500"/>
                                        <p:tgtEl>
                                          <p:spTgt spid="17"/>
                                        </p:tgtEl>
                                      </p:cBhvr>
                                    </p:animEffect>
                                  </p:childTnLst>
                                </p:cTn>
                              </p:par>
                              <p:par>
                                <p:cTn id="33" presetID="16" presetClass="entr" presetSubtype="42"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outHorizontal)">
                                      <p:cBhvr>
                                        <p:cTn id="35" dur="500"/>
                                        <p:tgtEl>
                                          <p:spTgt spid="19"/>
                                        </p:tgtEl>
                                      </p:cBhvr>
                                    </p:animEffect>
                                  </p:childTnLst>
                                </p:cTn>
                              </p:par>
                              <p:par>
                                <p:cTn id="36" presetID="16" presetClass="entr" presetSubtype="4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arn(outHorizontal)">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heel(1)">
                                      <p:cBhvr>
                                        <p:cTn id="43" dur="1500"/>
                                        <p:tgtEl>
                                          <p:spTgt spid="23"/>
                                        </p:tgtEl>
                                      </p:cBhvr>
                                    </p:animEffect>
                                  </p:childTnLst>
                                </p:cTn>
                              </p:par>
                              <p:par>
                                <p:cTn id="44" presetID="2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circle(in)">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1000" fill="hold"/>
                                        <p:tgtEl>
                                          <p:spTgt spid="30"/>
                                        </p:tgtEl>
                                        <p:attrNameLst>
                                          <p:attrName>ppt_w</p:attrName>
                                        </p:attrNameLst>
                                      </p:cBhvr>
                                      <p:tavLst>
                                        <p:tav tm="0">
                                          <p:val>
                                            <p:fltVal val="0"/>
                                          </p:val>
                                        </p:tav>
                                        <p:tav tm="100000">
                                          <p:val>
                                            <p:strVal val="#ppt_w"/>
                                          </p:val>
                                        </p:tav>
                                      </p:tavLst>
                                    </p:anim>
                                    <p:anim calcmode="lin" valueType="num">
                                      <p:cBhvr>
                                        <p:cTn id="62" dur="1000" fill="hold"/>
                                        <p:tgtEl>
                                          <p:spTgt spid="30"/>
                                        </p:tgtEl>
                                        <p:attrNameLst>
                                          <p:attrName>ppt_h</p:attrName>
                                        </p:attrNameLst>
                                      </p:cBhvr>
                                      <p:tavLst>
                                        <p:tav tm="0">
                                          <p:val>
                                            <p:fltVal val="0"/>
                                          </p:val>
                                        </p:tav>
                                        <p:tav tm="100000">
                                          <p:val>
                                            <p:strVal val="#ppt_h"/>
                                          </p:val>
                                        </p:tav>
                                      </p:tavLst>
                                    </p:anim>
                                    <p:anim calcmode="lin" valueType="num">
                                      <p:cBhvr>
                                        <p:cTn id="63" dur="1000" fill="hold"/>
                                        <p:tgtEl>
                                          <p:spTgt spid="30"/>
                                        </p:tgtEl>
                                        <p:attrNameLst>
                                          <p:attrName>style.rotation</p:attrName>
                                        </p:attrNameLst>
                                      </p:cBhvr>
                                      <p:tavLst>
                                        <p:tav tm="0">
                                          <p:val>
                                            <p:fltVal val="90"/>
                                          </p:val>
                                        </p:tav>
                                        <p:tav tm="100000">
                                          <p:val>
                                            <p:fltVal val="0"/>
                                          </p:val>
                                        </p:tav>
                                      </p:tavLst>
                                    </p:anim>
                                    <p:animEffect transition="in" filter="fade">
                                      <p:cBhvr>
                                        <p:cTn id="64" dur="1000"/>
                                        <p:tgtEl>
                                          <p:spTgt spid="30"/>
                                        </p:tgtEl>
                                      </p:cBhvr>
                                    </p:animEffect>
                                  </p:childTnLst>
                                </p:cTn>
                              </p:par>
                              <p:par>
                                <p:cTn id="65" presetID="3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1000" fill="hold"/>
                                        <p:tgtEl>
                                          <p:spTgt spid="31"/>
                                        </p:tgtEl>
                                        <p:attrNameLst>
                                          <p:attrName>ppt_w</p:attrName>
                                        </p:attrNameLst>
                                      </p:cBhvr>
                                      <p:tavLst>
                                        <p:tav tm="0">
                                          <p:val>
                                            <p:fltVal val="0"/>
                                          </p:val>
                                        </p:tav>
                                        <p:tav tm="100000">
                                          <p:val>
                                            <p:strVal val="#ppt_w"/>
                                          </p:val>
                                        </p:tav>
                                      </p:tavLst>
                                    </p:anim>
                                    <p:anim calcmode="lin" valueType="num">
                                      <p:cBhvr>
                                        <p:cTn id="68" dur="1000" fill="hold"/>
                                        <p:tgtEl>
                                          <p:spTgt spid="31"/>
                                        </p:tgtEl>
                                        <p:attrNameLst>
                                          <p:attrName>ppt_h</p:attrName>
                                        </p:attrNameLst>
                                      </p:cBhvr>
                                      <p:tavLst>
                                        <p:tav tm="0">
                                          <p:val>
                                            <p:fltVal val="0"/>
                                          </p:val>
                                        </p:tav>
                                        <p:tav tm="100000">
                                          <p:val>
                                            <p:strVal val="#ppt_h"/>
                                          </p:val>
                                        </p:tav>
                                      </p:tavLst>
                                    </p:anim>
                                    <p:anim calcmode="lin" valueType="num">
                                      <p:cBhvr>
                                        <p:cTn id="69" dur="1000" fill="hold"/>
                                        <p:tgtEl>
                                          <p:spTgt spid="31"/>
                                        </p:tgtEl>
                                        <p:attrNameLst>
                                          <p:attrName>style.rotation</p:attrName>
                                        </p:attrNameLst>
                                      </p:cBhvr>
                                      <p:tavLst>
                                        <p:tav tm="0">
                                          <p:val>
                                            <p:fltVal val="90"/>
                                          </p:val>
                                        </p:tav>
                                        <p:tav tm="100000">
                                          <p:val>
                                            <p:fltVal val="0"/>
                                          </p:val>
                                        </p:tav>
                                      </p:tavLst>
                                    </p:anim>
                                    <p:animEffect transition="in" filter="fade">
                                      <p:cBhvr>
                                        <p:cTn id="70" dur="1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barn(inVertical)">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arn(inVertical)">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circle(in)">
                                      <p:cBhvr>
                                        <p:cTn id="8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6440125" y="3331911"/>
            <a:ext cx="5521311" cy="1183567"/>
            <a:chOff x="0" y="0"/>
            <a:chExt cx="1454172" cy="311721"/>
          </a:xfrm>
        </p:grpSpPr>
        <p:sp>
          <p:nvSpPr>
            <p:cNvPr id="5" name="Freeform 5"/>
            <p:cNvSpPr/>
            <p:nvPr/>
          </p:nvSpPr>
          <p:spPr>
            <a:xfrm>
              <a:off x="0" y="0"/>
              <a:ext cx="1454172" cy="311721"/>
            </a:xfrm>
            <a:custGeom>
              <a:avLst/>
              <a:gdLst/>
              <a:ahLst/>
              <a:cxnLst/>
              <a:rect l="l" t="t" r="r" b="b"/>
              <a:pathLst>
                <a:path w="1454172" h="311721">
                  <a:moveTo>
                    <a:pt x="71512" y="0"/>
                  </a:moveTo>
                  <a:lnTo>
                    <a:pt x="1382661" y="0"/>
                  </a:lnTo>
                  <a:cubicBezTo>
                    <a:pt x="1422156" y="0"/>
                    <a:pt x="1454172" y="32017"/>
                    <a:pt x="1454172" y="71512"/>
                  </a:cubicBezTo>
                  <a:lnTo>
                    <a:pt x="1454172" y="240210"/>
                  </a:lnTo>
                  <a:cubicBezTo>
                    <a:pt x="1454172" y="259176"/>
                    <a:pt x="1446638" y="277365"/>
                    <a:pt x="1433227" y="290776"/>
                  </a:cubicBezTo>
                  <a:cubicBezTo>
                    <a:pt x="1419816" y="304187"/>
                    <a:pt x="1401627" y="311721"/>
                    <a:pt x="1382661" y="311721"/>
                  </a:cubicBezTo>
                  <a:lnTo>
                    <a:pt x="71512" y="311721"/>
                  </a:lnTo>
                  <a:cubicBezTo>
                    <a:pt x="32017" y="311721"/>
                    <a:pt x="0" y="279704"/>
                    <a:pt x="0" y="240210"/>
                  </a:cubicBezTo>
                  <a:lnTo>
                    <a:pt x="0" y="71512"/>
                  </a:lnTo>
                  <a:cubicBezTo>
                    <a:pt x="0" y="32017"/>
                    <a:pt x="32017" y="0"/>
                    <a:pt x="71512"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526509"/>
            <a:ext cx="15465823" cy="2509405"/>
          </a:xfrm>
          <a:prstGeom prst="rect">
            <a:avLst/>
          </a:prstGeom>
        </p:spPr>
        <p:txBody>
          <a:bodyPr lIns="0" tIns="0" rIns="0" bIns="0" rtlCol="0" anchor="t">
            <a:spAutoFit/>
          </a:bodyPr>
          <a:lstStyle/>
          <a:p>
            <a:pPr>
              <a:lnSpc>
                <a:spcPts val="6693"/>
              </a:lnSpc>
            </a:pPr>
            <a:r>
              <a:rPr lang="en-US" sz="4781" dirty="0">
                <a:solidFill>
                  <a:srgbClr val="FFFFFF"/>
                </a:solidFill>
                <a:latin typeface="Muli Black"/>
              </a:rPr>
              <a:t>IV. </a:t>
            </a:r>
            <a:r>
              <a:rPr lang="vi-VN" sz="4781" dirty="0">
                <a:solidFill>
                  <a:srgbClr val="FFFFFF"/>
                </a:solidFill>
                <a:latin typeface="Muli Black"/>
              </a:rPr>
              <a:t>Ứng dụng của học tăng cường </a:t>
            </a:r>
            <a:r>
              <a:rPr lang="en-US" sz="4781" dirty="0" err="1">
                <a:solidFill>
                  <a:srgbClr val="FFFFFF"/>
                </a:solidFill>
                <a:latin typeface="Muli Black"/>
              </a:rPr>
              <a:t>trong</a:t>
            </a:r>
            <a:r>
              <a:rPr lang="en-US" sz="4781" dirty="0">
                <a:solidFill>
                  <a:srgbClr val="FFFFFF"/>
                </a:solidFill>
                <a:latin typeface="Muli Black"/>
              </a:rPr>
              <a:t> </a:t>
            </a:r>
            <a:r>
              <a:rPr lang="en-US" sz="4781" dirty="0" err="1">
                <a:solidFill>
                  <a:srgbClr val="FFFFFF"/>
                </a:solidFill>
                <a:latin typeface="Muli Black"/>
              </a:rPr>
              <a:t>lĩnh</a:t>
            </a:r>
            <a:r>
              <a:rPr lang="en-US" sz="4781" dirty="0">
                <a:solidFill>
                  <a:srgbClr val="FFFFFF"/>
                </a:solidFill>
                <a:latin typeface="Muli Black"/>
              </a:rPr>
              <a:t> </a:t>
            </a:r>
            <a:r>
              <a:rPr lang="en-US" sz="4781" dirty="0" err="1">
                <a:solidFill>
                  <a:srgbClr val="FFFFFF"/>
                </a:solidFill>
                <a:latin typeface="Muli Black"/>
              </a:rPr>
              <a:t>vực</a:t>
            </a:r>
            <a:r>
              <a:rPr lang="en-US" sz="4781" dirty="0">
                <a:solidFill>
                  <a:srgbClr val="FFFFFF"/>
                </a:solidFill>
                <a:latin typeface="Muli Black"/>
              </a:rPr>
              <a:t> </a:t>
            </a:r>
            <a:r>
              <a:rPr lang="en-US" sz="4781" dirty="0" err="1">
                <a:solidFill>
                  <a:srgbClr val="FFFFFF"/>
                </a:solidFill>
                <a:latin typeface="Muli Black"/>
              </a:rPr>
              <a:t>cụ</a:t>
            </a:r>
            <a:r>
              <a:rPr lang="en-US" sz="4781" dirty="0">
                <a:solidFill>
                  <a:srgbClr val="FFFFFF"/>
                </a:solidFill>
                <a:latin typeface="Muli Black"/>
              </a:rPr>
              <a:t> </a:t>
            </a:r>
            <a:r>
              <a:rPr lang="en-US" sz="4781" dirty="0" err="1">
                <a:solidFill>
                  <a:srgbClr val="FFFFFF"/>
                </a:solidFill>
                <a:latin typeface="Muli Black"/>
              </a:rPr>
              <a:t>thể</a:t>
            </a:r>
            <a:r>
              <a:rPr lang="en-US" sz="4781" dirty="0">
                <a:solidFill>
                  <a:srgbClr val="FFFFFF"/>
                </a:solidFill>
                <a:latin typeface="Muli Black"/>
              </a:rPr>
              <a:t>, </a:t>
            </a:r>
            <a:r>
              <a:rPr lang="en-US" sz="4781" dirty="0" err="1">
                <a:solidFill>
                  <a:srgbClr val="FFFFFF"/>
                </a:solidFill>
                <a:latin typeface="Muli Black"/>
              </a:rPr>
              <a:t>ưu</a:t>
            </a:r>
            <a:r>
              <a:rPr lang="en-US" sz="4781" dirty="0">
                <a:solidFill>
                  <a:srgbClr val="FFFFFF"/>
                </a:solidFill>
                <a:latin typeface="Muli Black"/>
              </a:rPr>
              <a:t> </a:t>
            </a:r>
            <a:r>
              <a:rPr lang="en-US" sz="4781" dirty="0" err="1">
                <a:solidFill>
                  <a:srgbClr val="FFFFFF"/>
                </a:solidFill>
                <a:latin typeface="Muli Black"/>
              </a:rPr>
              <a:t>và</a:t>
            </a:r>
            <a:r>
              <a:rPr lang="en-US" sz="4781" dirty="0">
                <a:solidFill>
                  <a:srgbClr val="FFFFFF"/>
                </a:solidFill>
                <a:latin typeface="Muli Black"/>
              </a:rPr>
              <a:t> </a:t>
            </a:r>
            <a:r>
              <a:rPr lang="en-US" sz="4781" dirty="0" err="1">
                <a:solidFill>
                  <a:srgbClr val="FFFFFF"/>
                </a:solidFill>
                <a:latin typeface="Muli Black"/>
              </a:rPr>
              <a:t>nhược</a:t>
            </a:r>
            <a:r>
              <a:rPr lang="en-US" sz="4781" dirty="0">
                <a:solidFill>
                  <a:srgbClr val="FFFFFF"/>
                </a:solidFill>
                <a:latin typeface="Muli Black"/>
              </a:rPr>
              <a:t> </a:t>
            </a:r>
            <a:r>
              <a:rPr lang="en-US" sz="4781" dirty="0" err="1">
                <a:solidFill>
                  <a:srgbClr val="FFFFFF"/>
                </a:solidFill>
                <a:latin typeface="Muli Black"/>
              </a:rPr>
              <a:t>điểm</a:t>
            </a:r>
            <a:endParaRPr lang="en-US" sz="4781" dirty="0">
              <a:solidFill>
                <a:srgbClr val="FFFFFF"/>
              </a:solidFill>
              <a:latin typeface="Muli Black"/>
            </a:endParaRPr>
          </a:p>
          <a:p>
            <a:pPr>
              <a:lnSpc>
                <a:spcPts val="6693"/>
              </a:lnSpc>
              <a:spcBef>
                <a:spcPct val="0"/>
              </a:spcBef>
            </a:pPr>
            <a:endParaRPr lang="en-US" sz="4781" dirty="0">
              <a:solidFill>
                <a:srgbClr val="FFFFFF"/>
              </a:solidFill>
              <a:latin typeface="Muli Black"/>
            </a:endParaRPr>
          </a:p>
        </p:txBody>
      </p:sp>
      <p:sp>
        <p:nvSpPr>
          <p:cNvPr id="8" name="TextBox 8"/>
          <p:cNvSpPr txBox="1"/>
          <p:nvPr/>
        </p:nvSpPr>
        <p:spPr>
          <a:xfrm>
            <a:off x="7911469" y="3687791"/>
            <a:ext cx="2465062"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Ứng</a:t>
            </a:r>
            <a:r>
              <a:rPr lang="en-US" sz="2632" dirty="0">
                <a:solidFill>
                  <a:srgbClr val="290B66"/>
                </a:solidFill>
                <a:latin typeface="Muli Black"/>
              </a:rPr>
              <a:t> </a:t>
            </a:r>
            <a:r>
              <a:rPr lang="en-US" sz="2632" dirty="0" err="1">
                <a:solidFill>
                  <a:srgbClr val="290B66"/>
                </a:solidFill>
                <a:latin typeface="Muli Black"/>
              </a:rPr>
              <a:t>dụng</a:t>
            </a:r>
            <a:endParaRPr lang="en-US" sz="2632" dirty="0">
              <a:solidFill>
                <a:srgbClr val="290B66"/>
              </a:solidFill>
              <a:latin typeface="Muli Black"/>
            </a:endParaRPr>
          </a:p>
        </p:txBody>
      </p:sp>
      <p:grpSp>
        <p:nvGrpSpPr>
          <p:cNvPr id="9" name="Group 9"/>
          <p:cNvGrpSpPr/>
          <p:nvPr/>
        </p:nvGrpSpPr>
        <p:grpSpPr>
          <a:xfrm>
            <a:off x="4806581" y="5988758"/>
            <a:ext cx="8788400" cy="1183567"/>
            <a:chOff x="0" y="0"/>
            <a:chExt cx="2314640" cy="311721"/>
          </a:xfrm>
        </p:grpSpPr>
        <p:sp>
          <p:nvSpPr>
            <p:cNvPr id="10" name="Freeform 10"/>
            <p:cNvSpPr/>
            <p:nvPr/>
          </p:nvSpPr>
          <p:spPr>
            <a:xfrm>
              <a:off x="0" y="0"/>
              <a:ext cx="2314640" cy="311721"/>
            </a:xfrm>
            <a:custGeom>
              <a:avLst/>
              <a:gdLst/>
              <a:ahLst/>
              <a:cxnLst/>
              <a:rect l="l" t="t" r="r" b="b"/>
              <a:pathLst>
                <a:path w="2314640" h="311721">
                  <a:moveTo>
                    <a:pt x="44927" y="0"/>
                  </a:moveTo>
                  <a:lnTo>
                    <a:pt x="2269713" y="0"/>
                  </a:lnTo>
                  <a:cubicBezTo>
                    <a:pt x="2294526" y="0"/>
                    <a:pt x="2314640" y="20115"/>
                    <a:pt x="2314640" y="44927"/>
                  </a:cubicBezTo>
                  <a:lnTo>
                    <a:pt x="2314640" y="266794"/>
                  </a:lnTo>
                  <a:cubicBezTo>
                    <a:pt x="2314640" y="278710"/>
                    <a:pt x="2309907" y="290137"/>
                    <a:pt x="2301482" y="298562"/>
                  </a:cubicBezTo>
                  <a:cubicBezTo>
                    <a:pt x="2293056" y="306988"/>
                    <a:pt x="2281629" y="311721"/>
                    <a:pt x="2269713" y="311721"/>
                  </a:cubicBezTo>
                  <a:lnTo>
                    <a:pt x="44927" y="311721"/>
                  </a:lnTo>
                  <a:cubicBezTo>
                    <a:pt x="20115" y="311721"/>
                    <a:pt x="0" y="291607"/>
                    <a:pt x="0" y="266794"/>
                  </a:cubicBezTo>
                  <a:lnTo>
                    <a:pt x="0" y="44927"/>
                  </a:lnTo>
                  <a:cubicBezTo>
                    <a:pt x="0" y="20115"/>
                    <a:pt x="20115" y="0"/>
                    <a:pt x="44927"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433994" y="6334171"/>
            <a:ext cx="7705023" cy="445116"/>
          </a:xfrm>
          <a:prstGeom prst="rect">
            <a:avLst/>
          </a:prstGeom>
        </p:spPr>
        <p:txBody>
          <a:bodyPr lIns="0" tIns="0" rIns="0" bIns="0" rtlCol="0" anchor="t">
            <a:spAutoFit/>
          </a:bodyPr>
          <a:lstStyle/>
          <a:p>
            <a:pPr>
              <a:lnSpc>
                <a:spcPts val="3685"/>
              </a:lnSpc>
              <a:spcBef>
                <a:spcPct val="0"/>
              </a:spcBef>
            </a:pPr>
            <a:r>
              <a:rPr lang="en-US" sz="2632" dirty="0">
                <a:solidFill>
                  <a:srgbClr val="290B66"/>
                </a:solidFill>
                <a:latin typeface="Muli Black"/>
              </a:rPr>
              <a:t>2. </a:t>
            </a:r>
            <a:r>
              <a:rPr lang="en-US" sz="2632" dirty="0" err="1">
                <a:solidFill>
                  <a:srgbClr val="290B66"/>
                </a:solidFill>
                <a:latin typeface="Muli Black"/>
              </a:rPr>
              <a:t>Ưu</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và</a:t>
            </a:r>
            <a:r>
              <a:rPr lang="en-US" sz="2632" dirty="0">
                <a:solidFill>
                  <a:srgbClr val="290B66"/>
                </a:solidFill>
                <a:latin typeface="Muli Black"/>
              </a:rPr>
              <a:t> </a:t>
            </a:r>
            <a:r>
              <a:rPr lang="en-US" sz="2632" dirty="0" err="1">
                <a:solidFill>
                  <a:srgbClr val="290B66"/>
                </a:solidFill>
                <a:latin typeface="Muli Black"/>
              </a:rPr>
              <a:t>nhược</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học</a:t>
            </a:r>
            <a:r>
              <a:rPr lang="en-US" sz="2632" dirty="0">
                <a:solidFill>
                  <a:srgbClr val="290B66"/>
                </a:solidFill>
                <a:latin typeface="Muli Black"/>
              </a:rPr>
              <a:t> </a:t>
            </a:r>
            <a:r>
              <a:rPr lang="en-US" sz="2632" dirty="0" err="1">
                <a:solidFill>
                  <a:srgbClr val="290B66"/>
                </a:solidFill>
                <a:latin typeface="Muli Black"/>
              </a:rPr>
              <a:t>tăng</a:t>
            </a:r>
            <a:r>
              <a:rPr lang="en-US" sz="2632" dirty="0">
                <a:solidFill>
                  <a:srgbClr val="290B66"/>
                </a:solidFill>
                <a:latin typeface="Muli Black"/>
              </a:rPr>
              <a:t> </a:t>
            </a:r>
            <a:r>
              <a:rPr lang="en-US" sz="2632" dirty="0" err="1">
                <a:solidFill>
                  <a:srgbClr val="290B66"/>
                </a:solidFill>
                <a:latin typeface="Muli Black"/>
              </a:rPr>
              <a:t>cường</a:t>
            </a:r>
            <a:endParaRPr lang="en-US" sz="2632" dirty="0">
              <a:solidFill>
                <a:srgbClr val="290B66"/>
              </a:solidFill>
              <a:latin typeface="Muli Black"/>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2249725"/>
            <a:ext cx="13409166" cy="5273779"/>
          </a:xfrm>
          <a:prstGeom prst="rect">
            <a:avLst/>
          </a:prstGeom>
        </p:spPr>
        <p:txBody>
          <a:bodyPr lIns="0" tIns="0" rIns="0" bIns="0" rtlCol="0" anchor="t">
            <a:spAutoFit/>
          </a:bodyPr>
          <a:lstStyle/>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Quản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lý</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xe</a:t>
            </a:r>
            <a:r>
              <a:rPr lang="en-US" sz="3726" dirty="0">
                <a:solidFill>
                  <a:srgbClr val="FFFFFF"/>
                </a:solidFill>
                <a:latin typeface="Arial" panose="020B0604020202020204" pitchFamily="34" charset="0"/>
                <a:cs typeface="Arial" panose="020B0604020202020204" pitchFamily="34" charset="0"/>
              </a:rPr>
              <a:t> ô </a:t>
            </a:r>
            <a:r>
              <a:rPr lang="en-US" sz="3726" dirty="0" err="1">
                <a:solidFill>
                  <a:srgbClr val="FFFFFF"/>
                </a:solidFill>
                <a:latin typeface="Arial" panose="020B0604020202020204" pitchFamily="34" charset="0"/>
                <a:cs typeface="Arial" panose="020B0604020202020204" pitchFamily="34" charset="0"/>
              </a:rPr>
              <a:t>tô</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tự</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lái</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Giải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quyết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vấn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đề</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tiêu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thụ</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năng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lượng</a:t>
            </a:r>
            <a:r>
              <a:rPr lang="en-US" sz="3726" dirty="0">
                <a:solidFill>
                  <a:srgbClr val="FFFFFF"/>
                </a:solidFill>
                <a:latin typeface="Arial" panose="020B0604020202020204" pitchFamily="34" charset="0"/>
                <a:cs typeface="Arial" panose="020B0604020202020204" pitchFamily="34" charset="0"/>
              </a:rPr>
              <a:t> </a:t>
            </a: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Điều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tín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giao</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thông</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Chăm</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sóc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sức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khỏe</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người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máy</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-Khoa </a:t>
            </a:r>
            <a:r>
              <a:rPr lang="en-US" sz="3726" dirty="0" err="1">
                <a:solidFill>
                  <a:srgbClr val="FFFFFF"/>
                </a:solidFill>
                <a:latin typeface="Arial" panose="020B0604020202020204" pitchFamily="34" charset="0"/>
                <a:cs typeface="Arial" panose="020B0604020202020204" pitchFamily="34" charset="0"/>
              </a:rPr>
              <a:t>học</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Làm</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máy</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lỗi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trong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trò</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endParaRPr lang="en-US" sz="3726" dirty="0">
              <a:solidFill>
                <a:srgbClr val="FFFFFF"/>
              </a:solidFill>
              <a:latin typeface="Arial" panose="020B0604020202020204" pitchFamily="34" charset="0"/>
              <a:cs typeface="Arial" panose="020B0604020202020204" pitchFamily="34" charset="0"/>
            </a:endParaRPr>
          </a:p>
          <a:p>
            <a:pPr>
              <a:lnSpc>
                <a:spcPts val="5217"/>
              </a:lnSpc>
              <a:spcBef>
                <a:spcPct val="0"/>
              </a:spcBef>
            </a:pPr>
            <a:endParaRPr lang="en-US" sz="3726"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5229593" y="738348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733283" y="8071048"/>
            <a:ext cx="593492" cy="593492"/>
          </a:xfrm>
          <a:prstGeom prst="rect">
            <a:avLst/>
          </a:prstGeom>
        </p:spPr>
      </p:pic>
      <p:grpSp>
        <p:nvGrpSpPr>
          <p:cNvPr id="7" name="Group 7"/>
          <p:cNvGrpSpPr>
            <a:grpSpLocks noChangeAspect="1"/>
          </p:cNvGrpSpPr>
          <p:nvPr/>
        </p:nvGrpSpPr>
        <p:grpSpPr>
          <a:xfrm>
            <a:off x="10142902" y="535554"/>
            <a:ext cx="7984373" cy="5490285"/>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122" r="-11122"/>
              </a:stretch>
            </a:blipFill>
          </p:spPr>
        </p:sp>
      </p:grpSp>
      <p:sp>
        <p:nvSpPr>
          <p:cNvPr id="9" name="TextBox 9"/>
          <p:cNvSpPr txBox="1"/>
          <p:nvPr/>
        </p:nvSpPr>
        <p:spPr>
          <a:xfrm>
            <a:off x="1028700" y="402204"/>
            <a:ext cx="4806112" cy="1119643"/>
          </a:xfrm>
          <a:prstGeom prst="rect">
            <a:avLst/>
          </a:prstGeom>
        </p:spPr>
        <p:txBody>
          <a:bodyPr lIns="0" tIns="0" rIns="0" bIns="0" rtlCol="0" anchor="t">
            <a:spAutoFit/>
          </a:bodyPr>
          <a:lstStyle/>
          <a:p>
            <a:pPr algn="ctr">
              <a:lnSpc>
                <a:spcPts val="9106"/>
              </a:lnSpc>
              <a:spcBef>
                <a:spcPct val="0"/>
              </a:spcBef>
            </a:pPr>
            <a:r>
              <a:rPr lang="en-US" sz="6504">
                <a:solidFill>
                  <a:srgbClr val="FFFFFF"/>
                </a:solidFill>
                <a:latin typeface="Inter Bold"/>
              </a:rPr>
              <a:t>1.Ứng dụng</a:t>
            </a: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3154406"/>
            <a:ext cx="9854095" cy="4345741"/>
          </a:xfrm>
          <a:prstGeom prst="rect">
            <a:avLst/>
          </a:prstGeom>
        </p:spPr>
        <p:txBody>
          <a:bodyPr lIns="0" tIns="0" rIns="0" bIns="0" rtlCol="0" anchor="t">
            <a:spAutoFit/>
          </a:bodyPr>
          <a:lstStyle/>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cao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hơn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Ngoài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rất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chính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xác</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sửa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lỗi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xảy</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trong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quá</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Kể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cả</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không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học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thông</a:t>
            </a:r>
            <a:r>
              <a:rPr lang="en-US" sz="2800" dirty="0">
                <a:solidFill>
                  <a:srgbClr val="FFFFFF"/>
                </a:solidFill>
                <a:latin typeface="Arial" panose="020B0604020202020204" pitchFamily="34" charset="0"/>
                <a:cs typeface="Arial" panose="020B0604020202020204" pitchFamily="34" charset="0"/>
              </a:rPr>
              <a:t> qua </a:t>
            </a:r>
            <a:r>
              <a:rPr lang="en-US" sz="2800" dirty="0" err="1">
                <a:solidFill>
                  <a:srgbClr val="FFFFFF"/>
                </a:solidFill>
                <a:latin typeface="Arial" panose="020B0604020202020204" pitchFamily="34" charset="0"/>
                <a:cs typeface="Arial" panose="020B0604020202020204" pitchFamily="34" charset="0"/>
              </a:rPr>
              <a:t>kinh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nghiệm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từ</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việc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xử</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vẻ</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con </a:t>
            </a:r>
            <a:r>
              <a:rPr lang="en-US" sz="2800" dirty="0" err="1">
                <a:solidFill>
                  <a:srgbClr val="FFFFFF"/>
                </a:solidFill>
                <a:latin typeface="Arial" panose="020B0604020202020204" pitchFamily="34" charset="0"/>
                <a:cs typeface="Arial" panose="020B0604020202020204" pitchFamily="34" charset="0"/>
              </a:rPr>
              <a:t>người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cung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mô</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hoàn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hảo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a:t>
            </a:r>
          </a:p>
          <a:p>
            <a:pPr algn="just">
              <a:lnSpc>
                <a:spcPts val="3842"/>
              </a:lnSpc>
              <a:spcBef>
                <a:spcPct val="0"/>
              </a:spcBef>
            </a:pPr>
            <a:endParaRPr lang="en-US" sz="2800"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grpSp>
        <p:nvGrpSpPr>
          <p:cNvPr id="8" name="Group 8"/>
          <p:cNvGrpSpPr>
            <a:grpSpLocks noChangeAspect="1"/>
          </p:cNvGrpSpPr>
          <p:nvPr/>
        </p:nvGrpSpPr>
        <p:grpSpPr>
          <a:xfrm>
            <a:off x="12028983" y="2199360"/>
            <a:ext cx="5888303" cy="588827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
        <p:nvSpPr>
          <p:cNvPr id="10" name="TextBox 10"/>
          <p:cNvSpPr txBox="1"/>
          <p:nvPr/>
        </p:nvSpPr>
        <p:spPr>
          <a:xfrm>
            <a:off x="1028700" y="430779"/>
            <a:ext cx="14592300" cy="1732077"/>
          </a:xfrm>
          <a:prstGeom prst="rect">
            <a:avLst/>
          </a:prstGeom>
        </p:spPr>
        <p:txBody>
          <a:bodyPr wrap="square"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11" name="TextBox 11"/>
          <p:cNvSpPr txBox="1"/>
          <p:nvPr/>
        </p:nvSpPr>
        <p:spPr>
          <a:xfrm>
            <a:off x="225672" y="2078207"/>
            <a:ext cx="402179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Ưu</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sp>
        <p:nvSpPr>
          <p:cNvPr id="3" name="TextBox 3"/>
          <p:cNvSpPr txBox="1"/>
          <p:nvPr/>
        </p:nvSpPr>
        <p:spPr>
          <a:xfrm>
            <a:off x="1028700" y="2999475"/>
            <a:ext cx="11468100" cy="5360442"/>
          </a:xfrm>
          <a:prstGeom prst="rect">
            <a:avLst/>
          </a:prstGeom>
        </p:spPr>
        <p:txBody>
          <a:bodyPr wrap="square" lIns="0" tIns="0" rIns="0" bIns="0" rtlCol="0" anchor="t">
            <a:spAutoFit/>
          </a:bodyPr>
          <a:lstStyle/>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hơn</a:t>
            </a:r>
            <a:r>
              <a:rPr lang="en-US" sz="3200" dirty="0">
                <a:solidFill>
                  <a:srgbClr val="FFFFFF"/>
                </a:solidFill>
                <a:latin typeface="Arial" panose="020B0604020202020204" pitchFamily="34" charset="0"/>
                <a:cs typeface="Arial" panose="020B0604020202020204" pitchFamily="34" charset="0"/>
              </a:rPr>
              <a:t>. Lý do </a:t>
            </a:r>
            <a:r>
              <a:rPr lang="en-US" sz="3200" dirty="0" err="1">
                <a:solidFill>
                  <a:srgbClr val="FFFFFF"/>
                </a:solidFill>
                <a:latin typeface="Arial" panose="020B0604020202020204" pitchFamily="34" charset="0"/>
                <a:cs typeface="Arial" panose="020B0604020202020204" pitchFamily="34" charset="0"/>
              </a:rPr>
              <a:t>là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thường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cũng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lãng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mạnh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xử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thiết</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Reinforcement Learning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dữ</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liệu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cung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cấp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cho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tính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toán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này</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tiêu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tốn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thời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endParaRPr lang="en-US" sz="3200" dirty="0">
              <a:solidFill>
                <a:srgbClr val="FFFFFF"/>
              </a:solidFill>
              <a:latin typeface="Arial" panose="020B0604020202020204" pitchFamily="34" charset="0"/>
              <a:cs typeface="Arial" panose="020B0604020202020204" pitchFamily="34" charset="0"/>
            </a:endParaRP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Chi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bảo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rất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cao</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Việc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đào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dẫn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đến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trạng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thái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của</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làm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quả</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endParaRPr lang="en-US" sz="3200" dirty="0">
              <a:solidFill>
                <a:srgbClr val="FFFFFF"/>
              </a:solidFill>
              <a:latin typeface="+mj-lt"/>
            </a:endParaRPr>
          </a:p>
          <a:p>
            <a:pPr>
              <a:lnSpc>
                <a:spcPts val="3842"/>
              </a:lnSpc>
              <a:spcBef>
                <a:spcPct val="0"/>
              </a:spcBef>
            </a:pPr>
            <a:endParaRPr lang="en-US" sz="3200" dirty="0">
              <a:solidFill>
                <a:srgbClr val="FFFFFF"/>
              </a:solidFill>
              <a:latin typeface="+mj-lt"/>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
        <p:nvSpPr>
          <p:cNvPr id="8" name="TextBox 8"/>
          <p:cNvSpPr txBox="1"/>
          <p:nvPr/>
        </p:nvSpPr>
        <p:spPr>
          <a:xfrm>
            <a:off x="1028700" y="430779"/>
            <a:ext cx="15183468" cy="1758064"/>
          </a:xfrm>
          <a:prstGeom prst="rect">
            <a:avLst/>
          </a:prstGeom>
        </p:spPr>
        <p:txBody>
          <a:bodyPr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9" name="TextBox 9"/>
          <p:cNvSpPr txBox="1"/>
          <p:nvPr/>
        </p:nvSpPr>
        <p:spPr>
          <a:xfrm>
            <a:off x="0" y="1792739"/>
            <a:ext cx="535590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Nhược</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 10"/>
          <p:cNvGrpSpPr>
            <a:grpSpLocks noChangeAspect="1"/>
          </p:cNvGrpSpPr>
          <p:nvPr/>
        </p:nvGrpSpPr>
        <p:grpSpPr>
          <a:xfrm>
            <a:off x="12425862" y="2355135"/>
            <a:ext cx="5732528" cy="5732505"/>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grpSp>
        <p:nvGrpSpPr>
          <p:cNvPr id="2" name="Group 2"/>
          <p:cNvGrpSpPr/>
          <p:nvPr/>
        </p:nvGrpSpPr>
        <p:grpSpPr>
          <a:xfrm>
            <a:off x="8547107" y="-1687661"/>
            <a:ext cx="11147877" cy="15463909"/>
            <a:chOff x="0" y="0"/>
            <a:chExt cx="2936066" cy="4072799"/>
          </a:xfrm>
        </p:grpSpPr>
        <p:sp>
          <p:nvSpPr>
            <p:cNvPr id="3" name="Freeform 3"/>
            <p:cNvSpPr/>
            <p:nvPr/>
          </p:nvSpPr>
          <p:spPr>
            <a:xfrm>
              <a:off x="0" y="0"/>
              <a:ext cx="2936066" cy="4072799"/>
            </a:xfrm>
            <a:custGeom>
              <a:avLst/>
              <a:gdLst/>
              <a:ahLst/>
              <a:cxnLst/>
              <a:rect l="l" t="t" r="r" b="b"/>
              <a:pathLst>
                <a:path w="2936066" h="4072799">
                  <a:moveTo>
                    <a:pt x="0" y="0"/>
                  </a:moveTo>
                  <a:lnTo>
                    <a:pt x="2936066" y="0"/>
                  </a:lnTo>
                  <a:lnTo>
                    <a:pt x="2936066" y="4072799"/>
                  </a:lnTo>
                  <a:lnTo>
                    <a:pt x="0" y="4072799"/>
                  </a:lnTo>
                  <a:close/>
                </a:path>
              </a:pathLst>
            </a:custGeom>
            <a:solidFill>
              <a:srgbClr val="38B6FF">
                <a:alpha val="6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618381" y="3278303"/>
            <a:ext cx="4304439" cy="3021295"/>
            <a:chOff x="0" y="0"/>
            <a:chExt cx="1133679" cy="795732"/>
          </a:xfrm>
        </p:grpSpPr>
        <p:sp>
          <p:nvSpPr>
            <p:cNvPr id="6" name="Freeform 6"/>
            <p:cNvSpPr/>
            <p:nvPr/>
          </p:nvSpPr>
          <p:spPr>
            <a:xfrm>
              <a:off x="0" y="0"/>
              <a:ext cx="1133679" cy="795732"/>
            </a:xfrm>
            <a:custGeom>
              <a:avLst/>
              <a:gdLst/>
              <a:ahLst/>
              <a:cxnLst/>
              <a:rect l="l" t="t" r="r" b="b"/>
              <a:pathLst>
                <a:path w="1133679" h="795732">
                  <a:moveTo>
                    <a:pt x="0" y="0"/>
                  </a:moveTo>
                  <a:lnTo>
                    <a:pt x="1133679" y="0"/>
                  </a:lnTo>
                  <a:lnTo>
                    <a:pt x="1133679" y="795732"/>
                  </a:lnTo>
                  <a:lnTo>
                    <a:pt x="0" y="795732"/>
                  </a:lnTo>
                  <a:close/>
                </a:path>
              </a:pathLst>
            </a:custGeom>
            <a:solidFill>
              <a:srgbClr val="38B6FF">
                <a:alpha val="17647"/>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4922" y="4195830"/>
            <a:ext cx="3383675" cy="3383675"/>
          </a:xfrm>
          <a:prstGeom prst="rect">
            <a:avLst/>
          </a:prstGeom>
        </p:spPr>
      </p:pic>
      <p:grpSp>
        <p:nvGrpSpPr>
          <p:cNvPr id="9" name="Group 9"/>
          <p:cNvGrpSpPr>
            <a:grpSpLocks noChangeAspect="1"/>
          </p:cNvGrpSpPr>
          <p:nvPr/>
        </p:nvGrpSpPr>
        <p:grpSpPr>
          <a:xfrm>
            <a:off x="756416" y="2298805"/>
            <a:ext cx="6087454" cy="4185909"/>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l="-11122" r="-11122"/>
              </a:stretch>
            </a:blipFill>
          </p:spPr>
        </p:sp>
      </p:grpSp>
      <p:grpSp>
        <p:nvGrpSpPr>
          <p:cNvPr id="11" name="Group 11"/>
          <p:cNvGrpSpPr>
            <a:grpSpLocks noChangeAspect="1"/>
          </p:cNvGrpSpPr>
          <p:nvPr/>
        </p:nvGrpSpPr>
        <p:grpSpPr>
          <a:xfrm>
            <a:off x="3006663" y="6796171"/>
            <a:ext cx="4652036" cy="3198874"/>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395" r="-11395"/>
              </a:stretch>
            </a:blip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16370" y="2578028"/>
            <a:ext cx="1028197" cy="102819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65803" y="6575414"/>
            <a:ext cx="441515" cy="44151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43870" y="8794620"/>
            <a:ext cx="801395" cy="801395"/>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29655" y="6893714"/>
            <a:ext cx="2683251" cy="2683251"/>
          </a:xfrm>
          <a:prstGeom prst="rect">
            <a:avLst/>
          </a:prstGeom>
        </p:spPr>
      </p:pic>
      <p:sp>
        <p:nvSpPr>
          <p:cNvPr id="17" name="AutoShape 17"/>
          <p:cNvSpPr/>
          <p:nvPr/>
        </p:nvSpPr>
        <p:spPr>
          <a:xfrm>
            <a:off x="540470" y="9557914"/>
            <a:ext cx="431891" cy="0"/>
          </a:xfrm>
          <a:prstGeom prst="line">
            <a:avLst/>
          </a:prstGeom>
          <a:ln w="38100" cap="rnd">
            <a:solidFill>
              <a:srgbClr val="00C4CC"/>
            </a:solidFill>
            <a:prstDash val="solid"/>
            <a:headEnd type="none" w="sm" len="sm"/>
            <a:tailEnd type="none" w="sm" len="sm"/>
          </a:ln>
        </p:spPr>
      </p:sp>
      <p:sp>
        <p:nvSpPr>
          <p:cNvPr id="18" name="TextBox 18"/>
          <p:cNvSpPr txBox="1"/>
          <p:nvPr/>
        </p:nvSpPr>
        <p:spPr>
          <a:xfrm>
            <a:off x="311434" y="149355"/>
            <a:ext cx="8235673" cy="1835124"/>
          </a:xfrm>
          <a:prstGeom prst="rect">
            <a:avLst/>
          </a:prstGeom>
        </p:spPr>
        <p:txBody>
          <a:bodyPr lIns="0" tIns="0" rIns="0" bIns="0" rtlCol="0" anchor="t">
            <a:spAutoFit/>
          </a:bodyPr>
          <a:lstStyle/>
          <a:p>
            <a:pPr>
              <a:lnSpc>
                <a:spcPts val="4901"/>
              </a:lnSpc>
              <a:spcBef>
                <a:spcPct val="0"/>
              </a:spcBef>
            </a:pPr>
            <a:r>
              <a:rPr lang="en-US" sz="3501">
                <a:solidFill>
                  <a:srgbClr val="FFFFFF"/>
                </a:solidFill>
                <a:latin typeface="Muli Black"/>
              </a:rPr>
              <a:t>I.  Khái quát cơ bản về Reinforcement Learning và Learning from Reward</a:t>
            </a:r>
          </a:p>
        </p:txBody>
      </p:sp>
      <p:sp>
        <p:nvSpPr>
          <p:cNvPr id="19" name="TextBox 19"/>
          <p:cNvSpPr txBox="1"/>
          <p:nvPr/>
        </p:nvSpPr>
        <p:spPr>
          <a:xfrm>
            <a:off x="9144000" y="3250346"/>
            <a:ext cx="6474381" cy="3339485"/>
          </a:xfrm>
          <a:prstGeom prst="rect">
            <a:avLst/>
          </a:prstGeom>
        </p:spPr>
        <p:txBody>
          <a:bodyPr lIns="0" tIns="0" rIns="0" bIns="0" rtlCol="0" anchor="t">
            <a:spAutoFit/>
          </a:bodyPr>
          <a:lstStyle/>
          <a:p>
            <a:pPr marL="517987" lvl="1" indent="-258993">
              <a:lnSpc>
                <a:spcPts val="3358"/>
              </a:lnSpc>
              <a:spcBef>
                <a:spcPct val="0"/>
              </a:spcBef>
              <a:buFont typeface="Arial"/>
              <a:buChar char="•"/>
            </a:pPr>
            <a:r>
              <a:rPr lang="en-US" sz="2399">
                <a:solidFill>
                  <a:srgbClr val="FFFFFF"/>
                </a:solidFill>
                <a:latin typeface="Muli Black"/>
              </a:rPr>
              <a:t>Reinforcement Learning là một nhánh quan trọng của Machine Learning, tập trung vào việc huấn luyện các mô hình máy tính để tương tác với một môi trường để đạt được một mục tiêu cụ thể thông qua phương thức phản hồi thích nghi</a:t>
            </a:r>
          </a:p>
          <a:p>
            <a:pPr>
              <a:lnSpc>
                <a:spcPts val="3358"/>
              </a:lnSpc>
              <a:spcBef>
                <a:spcPct val="0"/>
              </a:spcBef>
            </a:pPr>
            <a:endParaRPr lang="en-US" sz="2399">
              <a:solidFill>
                <a:srgbClr val="FFFFFF"/>
              </a:solidFill>
              <a:latin typeface="Muli Black"/>
            </a:endParaRPr>
          </a:p>
        </p:txBody>
      </p:sp>
      <p:sp>
        <p:nvSpPr>
          <p:cNvPr id="20" name="TextBox 20"/>
          <p:cNvSpPr txBox="1"/>
          <p:nvPr/>
        </p:nvSpPr>
        <p:spPr>
          <a:xfrm>
            <a:off x="10912906" y="6846089"/>
            <a:ext cx="7415825" cy="2036250"/>
          </a:xfrm>
          <a:prstGeom prst="rect">
            <a:avLst/>
          </a:prstGeom>
        </p:spPr>
        <p:txBody>
          <a:bodyPr lIns="0" tIns="0" rIns="0" bIns="0" rtlCol="0" anchor="t">
            <a:spAutoFit/>
          </a:bodyPr>
          <a:lstStyle/>
          <a:p>
            <a:pPr marL="503621" lvl="1" indent="-251810">
              <a:lnSpc>
                <a:spcPts val="3265"/>
              </a:lnSpc>
              <a:spcBef>
                <a:spcPct val="0"/>
              </a:spcBef>
              <a:buFont typeface="Arial"/>
              <a:buChar char="•"/>
            </a:pPr>
            <a:r>
              <a:rPr lang="en-US" sz="2332">
                <a:solidFill>
                  <a:srgbClr val="FFFFFF"/>
                </a:solidFill>
                <a:latin typeface="Muli Black"/>
              </a:rPr>
              <a:t>Learning from Rewards là một phương pháp học tăng cường trong đó tác tử học cách lựa chọn hành động để tối đa hóa tổng phần thưởng nhận được từ môi trường.</a:t>
            </a:r>
          </a:p>
          <a:p>
            <a:pPr algn="ctr">
              <a:lnSpc>
                <a:spcPts val="3265"/>
              </a:lnSpc>
              <a:spcBef>
                <a:spcPct val="0"/>
              </a:spcBef>
            </a:pPr>
            <a:endParaRPr lang="en-US" sz="2332">
              <a:solidFill>
                <a:srgbClr val="FFFFFF"/>
              </a:solidFill>
              <a:latin typeface="Muli Black"/>
            </a:endParaRPr>
          </a:p>
        </p:txBody>
      </p:sp>
      <p:sp>
        <p:nvSpPr>
          <p:cNvPr id="21" name="TextBox 21"/>
          <p:cNvSpPr txBox="1"/>
          <p:nvPr/>
        </p:nvSpPr>
        <p:spPr>
          <a:xfrm>
            <a:off x="9425444" y="461131"/>
            <a:ext cx="8507155" cy="2116897"/>
          </a:xfrm>
          <a:prstGeom prst="rect">
            <a:avLst/>
          </a:prstGeom>
        </p:spPr>
        <p:txBody>
          <a:bodyPr lIns="0" tIns="0" rIns="0" bIns="0" rtlCol="0" anchor="t">
            <a:spAutoFit/>
          </a:bodyPr>
          <a:lstStyle/>
          <a:p>
            <a:pPr>
              <a:lnSpc>
                <a:spcPts val="5645"/>
              </a:lnSpc>
            </a:pPr>
            <a:r>
              <a:rPr lang="en-US" sz="4032">
                <a:solidFill>
                  <a:srgbClr val="FFFFFF"/>
                </a:solidFill>
                <a:latin typeface="Muli Black"/>
              </a:rPr>
              <a:t>1.Giới thiệu về học tăng cường và học từ phần thưởng</a:t>
            </a:r>
          </a:p>
          <a:p>
            <a:pPr>
              <a:lnSpc>
                <a:spcPts val="5645"/>
              </a:lnSpc>
              <a:spcBef>
                <a:spcPct val="0"/>
              </a:spcBef>
            </a:pPr>
            <a:endParaRPr lang="en-US" sz="4032">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21098" y="1979996"/>
            <a:ext cx="10723741" cy="63270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900226" y="3205322"/>
            <a:ext cx="4208100" cy="4208100"/>
          </a:xfrm>
          <a:prstGeom prst="rect">
            <a:avLst/>
          </a:prstGeom>
        </p:spPr>
      </p:pic>
      <p:grpSp>
        <p:nvGrpSpPr>
          <p:cNvPr id="4" name="Group 4"/>
          <p:cNvGrpSpPr/>
          <p:nvPr/>
        </p:nvGrpSpPr>
        <p:grpSpPr>
          <a:xfrm rot="2700000">
            <a:off x="2080512" y="3380361"/>
            <a:ext cx="3847529" cy="3858022"/>
            <a:chOff x="0" y="0"/>
            <a:chExt cx="5130039" cy="5144030"/>
          </a:xfrm>
        </p:grpSpPr>
        <p:pic>
          <p:nvPicPr>
            <p:cNvPr id="5" name="Picture 5"/>
            <p:cNvPicPr>
              <a:picLocks noChangeAspect="1"/>
            </p:cNvPicPr>
            <p:nvPr/>
          </p:nvPicPr>
          <p:blipFill>
            <a:blip r:embed="rId6"/>
            <a:srcRect l="21951" r="21951"/>
            <a:stretch>
              <a:fillRect/>
            </a:stretch>
          </p:blipFill>
          <p:spPr>
            <a:xfrm>
              <a:off x="0" y="0"/>
              <a:ext cx="5130039" cy="5144030"/>
            </a:xfrm>
            <a:prstGeom prst="rect">
              <a:avLst/>
            </a:prstGeom>
          </p:spPr>
        </p:pic>
      </p:grpSp>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20739" y="1114930"/>
            <a:ext cx="4211912" cy="35879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4756" y="9612476"/>
            <a:ext cx="260644" cy="260644"/>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540414" y="9612476"/>
            <a:ext cx="260644" cy="260644"/>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062696" y="9612476"/>
            <a:ext cx="265625" cy="260644"/>
          </a:xfrm>
          <a:prstGeom prst="rect">
            <a:avLst/>
          </a:prstGeom>
        </p:spPr>
      </p:pic>
      <p:pic>
        <p:nvPicPr>
          <p:cNvPr id="11" name="Picture 11"/>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011260" y="9612476"/>
            <a:ext cx="260644" cy="260644"/>
          </a:xfrm>
          <a:prstGeom prst="rect">
            <a:avLst/>
          </a:prstGeom>
        </p:spPr>
      </p:pic>
      <p:pic>
        <p:nvPicPr>
          <p:cNvPr id="12" name="Picture 1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32874"/>
          <a:stretch>
            <a:fillRect/>
          </a:stretch>
        </p:blipFill>
        <p:spPr>
          <a:xfrm>
            <a:off x="6749623" y="2333796"/>
            <a:ext cx="10509677" cy="7054687"/>
          </a:xfrm>
          <a:prstGeom prst="rect">
            <a:avLst/>
          </a:prstGeom>
        </p:spPr>
      </p:pic>
      <p:sp>
        <p:nvSpPr>
          <p:cNvPr id="13" name="TextBox 13"/>
          <p:cNvSpPr txBox="1"/>
          <p:nvPr/>
        </p:nvSpPr>
        <p:spPr>
          <a:xfrm>
            <a:off x="12200832" y="2626968"/>
            <a:ext cx="5058468" cy="2742417"/>
          </a:xfrm>
          <a:prstGeom prst="rect">
            <a:avLst/>
          </a:prstGeom>
        </p:spPr>
        <p:txBody>
          <a:bodyPr lIns="0" tIns="0" rIns="0" bIns="0" rtlCol="0" anchor="t">
            <a:spAutoFit/>
          </a:bodyPr>
          <a:lstStyle/>
          <a:p>
            <a:pPr>
              <a:lnSpc>
                <a:spcPts val="3080"/>
              </a:lnSpc>
            </a:pPr>
            <a:r>
              <a:rPr lang="en-US" sz="2200" dirty="0">
                <a:solidFill>
                  <a:srgbClr val="000000"/>
                </a:solidFill>
                <a:latin typeface="+mj-lt"/>
              </a:rPr>
              <a:t>Gymnasium Package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 </a:t>
            </a:r>
            <a:r>
              <a:rPr lang="en-US" sz="2200" dirty="0" err="1">
                <a:solidFill>
                  <a:srgbClr val="000000"/>
                </a:solidFill>
                <a:latin typeface="+mj-lt"/>
              </a:rPr>
              <a:t>mã</a:t>
            </a:r>
            <a:r>
              <a:rPr lang="en-US" sz="2200" dirty="0">
                <a:solidFill>
                  <a:srgbClr val="000000"/>
                </a:solidFill>
                <a:latin typeface="+mj-lt"/>
              </a:rPr>
              <a:t> </a:t>
            </a:r>
            <a:r>
              <a:rPr lang="en-US" sz="2200" dirty="0" err="1">
                <a:solidFill>
                  <a:srgbClr val="000000"/>
                </a:solidFill>
                <a:latin typeface="+mj-lt"/>
              </a:rPr>
              <a:t>nguồn</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cung</a:t>
            </a:r>
            <a:r>
              <a:rPr lang="en-US" sz="2200" dirty="0">
                <a:solidFill>
                  <a:srgbClr val="000000"/>
                </a:solidFill>
                <a:latin typeface="+mj-lt"/>
              </a:rPr>
              <a:t> </a:t>
            </a:r>
            <a:r>
              <a:rPr lang="en-US" sz="2200" dirty="0" err="1">
                <a:solidFill>
                  <a:srgbClr val="000000"/>
                </a:solidFill>
                <a:latin typeface="+mj-lt"/>
              </a:rPr>
              <a:t>cấp</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cho</a:t>
            </a:r>
            <a:r>
              <a:rPr lang="en-US" sz="2200" dirty="0">
                <a:solidFill>
                  <a:srgbClr val="000000"/>
                </a:solidFill>
                <a:latin typeface="+mj-lt"/>
              </a:rPr>
              <a:t> </a:t>
            </a:r>
            <a:r>
              <a:rPr lang="en-US" sz="2200" dirty="0" err="1">
                <a:solidFill>
                  <a:srgbClr val="000000"/>
                </a:solidFill>
                <a:latin typeface="+mj-lt"/>
              </a:rPr>
              <a:t>phép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thử</a:t>
            </a:r>
            <a:r>
              <a:rPr lang="en-US" sz="2200" dirty="0">
                <a:solidFill>
                  <a:srgbClr val="000000"/>
                </a:solidFill>
                <a:latin typeface="+mj-lt"/>
              </a:rPr>
              <a:t> </a:t>
            </a:r>
            <a:r>
              <a:rPr lang="en-US" sz="2200" dirty="0" err="1">
                <a:solidFill>
                  <a:srgbClr val="000000"/>
                </a:solidFill>
                <a:latin typeface="+mj-lt"/>
              </a:rPr>
              <a:t>nghiệm</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4" name="TextBox 14"/>
          <p:cNvSpPr txBox="1"/>
          <p:nvPr/>
        </p:nvSpPr>
        <p:spPr>
          <a:xfrm>
            <a:off x="6979852" y="2626968"/>
            <a:ext cx="4722678" cy="1956048"/>
          </a:xfrm>
          <a:prstGeom prst="rect">
            <a:avLst/>
          </a:prstGeom>
        </p:spPr>
        <p:txBody>
          <a:bodyPr lIns="0" tIns="0" rIns="0" bIns="0" rtlCol="0" anchor="t">
            <a:spAutoFit/>
          </a:bodyPr>
          <a:lstStyle/>
          <a:p>
            <a:pPr>
              <a:lnSpc>
                <a:spcPts val="3080"/>
              </a:lnSpc>
            </a:pPr>
            <a:r>
              <a:rPr lang="en-US" sz="2200" dirty="0">
                <a:solidFill>
                  <a:srgbClr val="000000"/>
                </a:solidFill>
                <a:latin typeface="+mj-lt"/>
              </a:rPr>
              <a:t>Learning from Rewards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phương</a:t>
            </a:r>
            <a:r>
              <a:rPr lang="en-US" sz="2200" dirty="0">
                <a:solidFill>
                  <a:srgbClr val="000000"/>
                </a:solidFill>
                <a:latin typeface="+mj-lt"/>
              </a:rPr>
              <a:t> </a:t>
            </a:r>
            <a:r>
              <a:rPr lang="en-US" sz="2200" dirty="0" err="1">
                <a:solidFill>
                  <a:srgbClr val="000000"/>
                </a:solidFill>
                <a:latin typeface="+mj-lt"/>
              </a:rPr>
              <a:t>pháp</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đó</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tử</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cách</a:t>
            </a:r>
            <a:r>
              <a:rPr lang="en-US" sz="2200" dirty="0">
                <a:solidFill>
                  <a:srgbClr val="000000"/>
                </a:solidFill>
                <a:latin typeface="+mj-lt"/>
              </a:rPr>
              <a:t> </a:t>
            </a:r>
            <a:r>
              <a:rPr lang="en-US" sz="2200" dirty="0" err="1">
                <a:solidFill>
                  <a:srgbClr val="000000"/>
                </a:solidFill>
                <a:latin typeface="+mj-lt"/>
              </a:rPr>
              <a:t>tương</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với</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hành</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a:t>
            </a:r>
            <a:r>
              <a:rPr lang="en-US" sz="2200" dirty="0" err="1">
                <a:solidFill>
                  <a:srgbClr val="000000"/>
                </a:solidFill>
                <a:latin typeface="+mj-lt"/>
              </a:rPr>
              <a:t>mình</a:t>
            </a:r>
            <a:r>
              <a:rPr lang="en-US" sz="2200" dirty="0">
                <a:solidFill>
                  <a:srgbClr val="000000"/>
                </a:solidFill>
                <a:latin typeface="+mj-lt"/>
              </a:rPr>
              <a:t> </a:t>
            </a:r>
            <a:r>
              <a:rPr lang="en-US" sz="2200" dirty="0" err="1">
                <a:solidFill>
                  <a:srgbClr val="000000"/>
                </a:solidFill>
                <a:latin typeface="+mj-lt"/>
              </a:rPr>
              <a:t>dựa</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phần</a:t>
            </a:r>
            <a:r>
              <a:rPr lang="en-US" sz="2200" dirty="0">
                <a:solidFill>
                  <a:srgbClr val="000000"/>
                </a:solidFill>
                <a:latin typeface="+mj-lt"/>
              </a:rPr>
              <a:t> </a:t>
            </a:r>
            <a:r>
              <a:rPr lang="en-US" sz="2200" dirty="0" err="1">
                <a:solidFill>
                  <a:srgbClr val="000000"/>
                </a:solidFill>
                <a:latin typeface="+mj-lt"/>
              </a:rPr>
              <a:t>thưởng</a:t>
            </a:r>
            <a:r>
              <a:rPr lang="en-US" sz="2200" dirty="0">
                <a:solidFill>
                  <a:srgbClr val="000000"/>
                </a:solidFill>
                <a:latin typeface="+mj-lt"/>
              </a:rPr>
              <a:t> </a:t>
            </a:r>
            <a:r>
              <a:rPr lang="en-US" sz="2200" dirty="0" err="1">
                <a:solidFill>
                  <a:srgbClr val="000000"/>
                </a:solidFill>
                <a:latin typeface="+mj-lt"/>
              </a:rPr>
              <a:t>hoặc</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phạt</a:t>
            </a:r>
            <a:r>
              <a:rPr lang="en-US" sz="2200" dirty="0">
                <a:solidFill>
                  <a:srgbClr val="000000"/>
                </a:solidFill>
                <a:latin typeface="+mj-lt"/>
              </a:rPr>
              <a:t>.</a:t>
            </a:r>
          </a:p>
        </p:txBody>
      </p:sp>
      <p:sp>
        <p:nvSpPr>
          <p:cNvPr id="15" name="TextBox 15"/>
          <p:cNvSpPr txBox="1"/>
          <p:nvPr/>
        </p:nvSpPr>
        <p:spPr>
          <a:xfrm>
            <a:off x="6972925" y="5152008"/>
            <a:ext cx="9664969" cy="2344873"/>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Sử</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Gymnasium Package,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kiểm</a:t>
            </a:r>
            <a:r>
              <a:rPr lang="en-US" sz="2200" dirty="0">
                <a:solidFill>
                  <a:srgbClr val="000000"/>
                </a:solidFill>
                <a:latin typeface="+mj-lt"/>
              </a:rPr>
              <a:t> </a:t>
            </a:r>
            <a:r>
              <a:rPr lang="en-US" sz="2200" dirty="0" err="1">
                <a:solidFill>
                  <a:srgbClr val="000000"/>
                </a:solidFill>
                <a:latin typeface="+mj-lt"/>
              </a:rPr>
              <a:t>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loạt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khác</a:t>
            </a:r>
            <a:r>
              <a:rPr lang="en-US" sz="2200" dirty="0">
                <a:solidFill>
                  <a:srgbClr val="000000"/>
                </a:solidFill>
                <a:latin typeface="+mj-lt"/>
              </a:rPr>
              <a:t> </a:t>
            </a:r>
            <a:r>
              <a:rPr lang="en-US" sz="2200" dirty="0" err="1">
                <a:solidFill>
                  <a:srgbClr val="000000"/>
                </a:solidFill>
                <a:latin typeface="+mj-lt"/>
              </a:rPr>
              <a:t>nhau</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như</a:t>
            </a:r>
            <a:r>
              <a:rPr lang="en-US" sz="2200" dirty="0">
                <a:solidFill>
                  <a:srgbClr val="000000"/>
                </a:solidFill>
                <a:latin typeface="+mj-lt"/>
              </a:rPr>
              <a:t> </a:t>
            </a:r>
            <a:r>
              <a:rPr lang="en-US" sz="2200" dirty="0" err="1">
                <a:solidFill>
                  <a:srgbClr val="000000"/>
                </a:solidFill>
                <a:latin typeface="+mj-lt"/>
              </a:rPr>
              <a:t>tự</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sản</a:t>
            </a:r>
            <a:r>
              <a:rPr lang="en-US" sz="2200" dirty="0">
                <a:solidFill>
                  <a:srgbClr val="000000"/>
                </a:solidFill>
                <a:latin typeface="+mj-lt"/>
              </a:rPr>
              <a:t> </a:t>
            </a:r>
            <a:r>
              <a:rPr lang="en-US" sz="2200" dirty="0" err="1">
                <a:solidFill>
                  <a:srgbClr val="000000"/>
                </a:solidFill>
                <a:latin typeface="+mj-lt"/>
              </a:rPr>
              <a:t>xuất</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bài</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lĩnh</a:t>
            </a:r>
            <a:r>
              <a:rPr lang="en-US" sz="2200" dirty="0">
                <a:solidFill>
                  <a:srgbClr val="000000"/>
                </a:solidFill>
                <a:latin typeface="+mj-lt"/>
              </a:rPr>
              <a:t> </a:t>
            </a:r>
            <a:r>
              <a:rPr lang="en-US" sz="2200" dirty="0" err="1">
                <a:solidFill>
                  <a:srgbClr val="000000"/>
                </a:solidFill>
                <a:latin typeface="+mj-lt"/>
              </a:rPr>
              <a:t>vực</a:t>
            </a:r>
            <a:r>
              <a:rPr lang="en-US" sz="2200" dirty="0">
                <a:solidFill>
                  <a:srgbClr val="000000"/>
                </a:solidFill>
                <a:latin typeface="+mj-lt"/>
              </a:rPr>
              <a:t> </a:t>
            </a:r>
            <a:r>
              <a:rPr lang="en-US" sz="2200" dirty="0" err="1">
                <a:solidFill>
                  <a:srgbClr val="000000"/>
                </a:solidFill>
                <a:latin typeface="+mj-lt"/>
              </a:rPr>
              <a:t>kinh</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tài</a:t>
            </a:r>
            <a:r>
              <a:rPr lang="en-US" sz="2200" dirty="0">
                <a:solidFill>
                  <a:srgbClr val="000000"/>
                </a:solidFill>
                <a:latin typeface="+mj-lt"/>
              </a:rPr>
              <a:t> </a:t>
            </a:r>
            <a:r>
              <a:rPr lang="en-US" sz="2200" dirty="0" err="1">
                <a:solidFill>
                  <a:srgbClr val="000000"/>
                </a:solidFill>
                <a:latin typeface="+mj-lt"/>
              </a:rPr>
              <a:t>chính</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6" name="TextBox 16"/>
          <p:cNvSpPr txBox="1"/>
          <p:nvPr/>
        </p:nvSpPr>
        <p:spPr>
          <a:xfrm>
            <a:off x="7879112" y="337233"/>
            <a:ext cx="4321719" cy="961771"/>
          </a:xfrm>
          <a:prstGeom prst="rect">
            <a:avLst/>
          </a:prstGeom>
        </p:spPr>
        <p:txBody>
          <a:bodyPr lIns="0" tIns="0" rIns="0" bIns="0" rtlCol="0" anchor="t">
            <a:spAutoFit/>
          </a:bodyPr>
          <a:lstStyle/>
          <a:p>
            <a:pPr>
              <a:lnSpc>
                <a:spcPts val="7411"/>
              </a:lnSpc>
            </a:pPr>
            <a:r>
              <a:rPr lang="en-US" sz="6799">
                <a:solidFill>
                  <a:srgbClr val="000000"/>
                </a:solidFill>
                <a:latin typeface="Open Sans Bold Bold"/>
              </a:rPr>
              <a:t>KẾT LUẬN</a:t>
            </a:r>
          </a:p>
        </p:txBody>
      </p:sp>
      <p:sp>
        <p:nvSpPr>
          <p:cNvPr id="17" name="TextBox 17"/>
          <p:cNvSpPr txBox="1"/>
          <p:nvPr/>
        </p:nvSpPr>
        <p:spPr>
          <a:xfrm>
            <a:off x="6979852" y="7552821"/>
            <a:ext cx="9664969" cy="1932940"/>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Hướng</a:t>
            </a:r>
            <a:r>
              <a:rPr lang="en-US" sz="2200" dirty="0">
                <a:solidFill>
                  <a:srgbClr val="000000"/>
                </a:solidFill>
                <a:latin typeface="+mj-lt"/>
              </a:rPr>
              <a:t> </a:t>
            </a:r>
            <a:r>
              <a:rPr lang="en-US" sz="2200" dirty="0" err="1">
                <a:solidFill>
                  <a:srgbClr val="000000"/>
                </a:solidFill>
                <a:latin typeface="+mj-lt"/>
              </a:rPr>
              <a:t>phát</a:t>
            </a:r>
            <a:r>
              <a:rPr lang="en-US" sz="2200" dirty="0">
                <a:solidFill>
                  <a:srgbClr val="000000"/>
                </a:solidFill>
                <a:latin typeface="+mj-lt"/>
              </a:rPr>
              <a:t> </a:t>
            </a:r>
            <a:r>
              <a:rPr lang="en-US" sz="2200" dirty="0" err="1">
                <a:solidFill>
                  <a:srgbClr val="000000"/>
                </a:solidFill>
                <a:latin typeface="+mj-lt"/>
              </a:rPr>
              <a:t>triển</a:t>
            </a:r>
            <a:r>
              <a:rPr lang="en-US" sz="2200" dirty="0">
                <a:solidFill>
                  <a:srgbClr val="000000"/>
                </a:solidFill>
                <a:latin typeface="+mj-lt"/>
              </a:rPr>
              <a:t> </a:t>
            </a:r>
            <a:r>
              <a:rPr lang="en-US" sz="2200" dirty="0" err="1">
                <a:solidFill>
                  <a:srgbClr val="000000"/>
                </a:solidFill>
                <a:latin typeface="+mj-lt"/>
              </a:rPr>
              <a:t>tiềm</a:t>
            </a:r>
            <a:r>
              <a:rPr lang="en-US" sz="2200" dirty="0">
                <a:solidFill>
                  <a:srgbClr val="000000"/>
                </a:solidFill>
                <a:latin typeface="+mj-lt"/>
              </a:rPr>
              <a:t> </a:t>
            </a:r>
            <a:r>
              <a:rPr lang="en-US" sz="2200" dirty="0" err="1">
                <a:solidFill>
                  <a:srgbClr val="000000"/>
                </a:solidFill>
                <a:latin typeface="+mj-lt"/>
              </a:rPr>
              <a:t>năng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Learning from Rewards </a:t>
            </a:r>
            <a:r>
              <a:rPr lang="en-US" sz="2200" dirty="0" err="1">
                <a:solidFill>
                  <a:srgbClr val="000000"/>
                </a:solidFill>
                <a:latin typeface="+mj-lt"/>
              </a:rPr>
              <a:t>và</a:t>
            </a:r>
            <a:r>
              <a:rPr lang="en-US" sz="2200" dirty="0">
                <a:solidFill>
                  <a:srgbClr val="000000"/>
                </a:solidFill>
                <a:latin typeface="+mj-lt"/>
              </a:rPr>
              <a:t> Gymnasium Package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bao </a:t>
            </a:r>
            <a:r>
              <a:rPr lang="en-US" sz="2200" dirty="0" err="1">
                <a:solidFill>
                  <a:srgbClr val="000000"/>
                </a:solidFill>
                <a:latin typeface="+mj-lt"/>
              </a:rPr>
              <a:t>gồm</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rộng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khó</a:t>
            </a:r>
            <a:r>
              <a:rPr lang="en-US" sz="2200" dirty="0">
                <a:solidFill>
                  <a:srgbClr val="000000"/>
                </a:solidFill>
                <a:latin typeface="+mj-lt"/>
              </a:rPr>
              <a:t> </a:t>
            </a:r>
            <a:r>
              <a:rPr lang="en-US" sz="2200" dirty="0" err="1">
                <a:solidFill>
                  <a:srgbClr val="000000"/>
                </a:solidFill>
                <a:latin typeface="+mj-lt"/>
              </a:rPr>
              <a:t>khăn</a:t>
            </a:r>
            <a:r>
              <a:rPr lang="en-US" sz="2200" dirty="0">
                <a:solidFill>
                  <a:srgbClr val="000000"/>
                </a:solidFill>
                <a:latin typeface="+mj-lt"/>
              </a:rPr>
              <a:t> </a:t>
            </a:r>
            <a:r>
              <a:rPr lang="en-US" sz="2200" dirty="0" err="1">
                <a:solidFill>
                  <a:srgbClr val="000000"/>
                </a:solidFill>
                <a:latin typeface="+mj-lt"/>
              </a:rPr>
              <a:t>hơn</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tập</a:t>
            </a:r>
            <a:r>
              <a:rPr lang="en-US" sz="2200" dirty="0">
                <a:solidFill>
                  <a:srgbClr val="000000"/>
                </a:solidFill>
                <a:latin typeface="+mj-lt"/>
              </a:rPr>
              <a:t> </a:t>
            </a:r>
            <a:r>
              <a:rPr lang="en-US" sz="2200" dirty="0" err="1">
                <a:solidFill>
                  <a:srgbClr val="000000"/>
                </a:solidFill>
                <a:latin typeface="+mj-lt"/>
              </a:rPr>
              <a:t>trung</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ứng</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a:t>
            </a:r>
            <a:r>
              <a:rPr lang="en-US" sz="2200" dirty="0" err="1">
                <a:solidFill>
                  <a:srgbClr val="000000"/>
                </a:solidFill>
                <a:latin typeface="+mj-lt"/>
              </a:rPr>
              <a:t>thực</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tích</a:t>
            </a:r>
            <a:r>
              <a:rPr lang="en-US" sz="2200" dirty="0">
                <a:solidFill>
                  <a:srgbClr val="000000"/>
                </a:solidFill>
                <a:latin typeface="+mj-lt"/>
              </a:rPr>
              <a:t> </a:t>
            </a:r>
            <a:r>
              <a:rPr lang="en-US" sz="2200" dirty="0" err="1">
                <a:solidFill>
                  <a:srgbClr val="000000"/>
                </a:solidFill>
                <a:latin typeface="+mj-lt"/>
              </a:rPr>
              <a:t>hợp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công</a:t>
            </a:r>
            <a:r>
              <a:rPr lang="en-US" sz="2200" dirty="0">
                <a:solidFill>
                  <a:srgbClr val="000000"/>
                </a:solidFill>
                <a:latin typeface="+mj-lt"/>
              </a:rPr>
              <a:t> </a:t>
            </a:r>
            <a:r>
              <a:rPr lang="en-US" sz="2200" dirty="0" err="1">
                <a:solidFill>
                  <a:srgbClr val="000000"/>
                </a:solidFill>
                <a:latin typeface="+mj-lt"/>
              </a:rPr>
              <a:t>nghệ</a:t>
            </a:r>
            <a:r>
              <a:rPr lang="en-US" sz="2200" dirty="0">
                <a:solidFill>
                  <a:srgbClr val="000000"/>
                </a:solidFill>
                <a:latin typeface="+mj-lt"/>
              </a:rPr>
              <a:t> </a:t>
            </a:r>
            <a:r>
              <a:rPr lang="en-US" sz="2200" dirty="0" err="1">
                <a:solidFill>
                  <a:srgbClr val="000000"/>
                </a:solidFill>
                <a:latin typeface="+mj-lt"/>
              </a:rPr>
              <a:t>mới</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righ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down)">
                                      <p:cBhvr>
                                        <p:cTn id="2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4184936" y="4245785"/>
            <a:ext cx="9918127" cy="1623980"/>
          </a:xfrm>
          <a:prstGeom prst="rect">
            <a:avLst/>
          </a:prstGeom>
        </p:spPr>
        <p:txBody>
          <a:bodyPr lIns="0" tIns="0" rIns="0" bIns="0" rtlCol="0" anchor="t">
            <a:spAutoFit/>
          </a:bodyPr>
          <a:lstStyle/>
          <a:p>
            <a:pPr>
              <a:lnSpc>
                <a:spcPts val="13389"/>
              </a:lnSpc>
            </a:pPr>
            <a:r>
              <a:rPr lang="en-US" sz="9563" spc="889">
                <a:solidFill>
                  <a:srgbClr val="FFFFFF"/>
                </a:solidFill>
                <a:latin typeface="Open Sans Bold Bold"/>
              </a:rPr>
              <a:t>THANK YOU!!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81000" y="2606171"/>
            <a:ext cx="27069000" cy="7680829"/>
          </a:xfrm>
          <a:prstGeom prst="rect">
            <a:avLst/>
          </a:prstGeom>
        </p:spPr>
      </p:pic>
      <p:grpSp>
        <p:nvGrpSpPr>
          <p:cNvPr id="4" name="Group 4"/>
          <p:cNvGrpSpPr/>
          <p:nvPr/>
        </p:nvGrpSpPr>
        <p:grpSpPr>
          <a:xfrm>
            <a:off x="4334989" y="893430"/>
            <a:ext cx="4136160" cy="311375"/>
            <a:chOff x="0" y="0"/>
            <a:chExt cx="974678" cy="73375"/>
          </a:xfrm>
        </p:grpSpPr>
        <p:sp>
          <p:nvSpPr>
            <p:cNvPr id="5" name="Freeform 5"/>
            <p:cNvSpPr/>
            <p:nvPr/>
          </p:nvSpPr>
          <p:spPr>
            <a:xfrm>
              <a:off x="0" y="0"/>
              <a:ext cx="974678" cy="73375"/>
            </a:xfrm>
            <a:custGeom>
              <a:avLst/>
              <a:gdLst/>
              <a:ahLst/>
              <a:cxnLst/>
              <a:rect l="l" t="t" r="r" b="b"/>
              <a:pathLst>
                <a:path w="974678" h="73375">
                  <a:moveTo>
                    <a:pt x="0" y="0"/>
                  </a:moveTo>
                  <a:lnTo>
                    <a:pt x="974678" y="0"/>
                  </a:lnTo>
                  <a:lnTo>
                    <a:pt x="974678" y="73375"/>
                  </a:lnTo>
                  <a:lnTo>
                    <a:pt x="0" y="73375"/>
                  </a:lnTo>
                  <a:close/>
                </a:path>
              </a:pathLst>
            </a:custGeom>
            <a:solidFill>
              <a:srgbClr val="290B66"/>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a:stretch>
            <a:fillRect/>
          </a:stretch>
        </p:blipFill>
        <p:spPr>
          <a:xfrm>
            <a:off x="8888582" y="2003667"/>
            <a:ext cx="649943" cy="649130"/>
          </a:xfrm>
          <a:prstGeom prst="rect">
            <a:avLst/>
          </a:prstGeom>
        </p:spPr>
      </p:pic>
      <p:pic>
        <p:nvPicPr>
          <p:cNvPr id="8" name="Picture 8"/>
          <p:cNvPicPr>
            <a:picLocks noChangeAspect="1"/>
          </p:cNvPicPr>
          <p:nvPr/>
        </p:nvPicPr>
        <p:blipFill>
          <a:blip r:embed="rId3"/>
          <a:srcRect/>
          <a:stretch>
            <a:fillRect/>
          </a:stretch>
        </p:blipFill>
        <p:spPr>
          <a:xfrm>
            <a:off x="11966613" y="4744434"/>
            <a:ext cx="649943" cy="649130"/>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03464">
            <a:off x="12114829" y="4892244"/>
            <a:ext cx="353511" cy="353511"/>
          </a:xfrm>
          <a:prstGeom prst="rect">
            <a:avLst/>
          </a:prstGeom>
        </p:spPr>
      </p:pic>
      <p:pic>
        <p:nvPicPr>
          <p:cNvPr id="10" name="Picture 10"/>
          <p:cNvPicPr>
            <a:picLocks noChangeAspect="1"/>
          </p:cNvPicPr>
          <p:nvPr/>
        </p:nvPicPr>
        <p:blipFill>
          <a:blip r:embed="rId3"/>
          <a:srcRect/>
          <a:stretch>
            <a:fillRect/>
          </a:stretch>
        </p:blipFill>
        <p:spPr>
          <a:xfrm>
            <a:off x="2723665" y="2003667"/>
            <a:ext cx="649943" cy="649130"/>
          </a:xfrm>
          <a:prstGeom prst="rect">
            <a:avLst/>
          </a:prstGeom>
        </p:spPr>
      </p:pic>
      <p:pic>
        <p:nvPicPr>
          <p:cNvPr id="11" name="Picture 11"/>
          <p:cNvPicPr>
            <a:picLocks noChangeAspect="1"/>
          </p:cNvPicPr>
          <p:nvPr/>
        </p:nvPicPr>
        <p:blipFill>
          <a:blip r:embed="rId3"/>
          <a:srcRect/>
          <a:stretch>
            <a:fillRect/>
          </a:stretch>
        </p:blipFill>
        <p:spPr>
          <a:xfrm>
            <a:off x="14910625" y="2003667"/>
            <a:ext cx="649943" cy="649130"/>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2864888" y="2133168"/>
            <a:ext cx="375031" cy="3750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03464">
            <a:off x="9023184" y="2143928"/>
            <a:ext cx="353511" cy="353511"/>
          </a:xfrm>
          <a:prstGeom prst="rect">
            <a:avLst/>
          </a:prstGeom>
        </p:spPr>
      </p:pic>
      <p:pic>
        <p:nvPicPr>
          <p:cNvPr id="14" name="Picture 14"/>
          <p:cNvPicPr>
            <a:picLocks noChangeAspect="1"/>
          </p:cNvPicPr>
          <p:nvPr/>
        </p:nvPicPr>
        <p:blipFill>
          <a:blip r:embed="rId3"/>
          <a:srcRect/>
          <a:stretch>
            <a:fillRect/>
          </a:stretch>
        </p:blipFill>
        <p:spPr>
          <a:xfrm>
            <a:off x="5806124" y="4744434"/>
            <a:ext cx="649943" cy="649130"/>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044644" y="2127977"/>
            <a:ext cx="381904" cy="381904"/>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49446" y="4887350"/>
            <a:ext cx="363297" cy="363297"/>
          </a:xfrm>
          <a:prstGeom prst="rect">
            <a:avLst/>
          </a:prstGeom>
        </p:spPr>
      </p:pic>
      <p:sp>
        <p:nvSpPr>
          <p:cNvPr id="17" name="TextBox 17"/>
          <p:cNvSpPr txBox="1"/>
          <p:nvPr/>
        </p:nvSpPr>
        <p:spPr>
          <a:xfrm>
            <a:off x="3373607" y="6385808"/>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một giá trị số được cung cấp cho hệ thống bởi môi trường để đánh giá hiệu quả của các hành động.</a:t>
            </a:r>
          </a:p>
          <a:p>
            <a:pPr algn="ctr">
              <a:lnSpc>
                <a:spcPts val="2684"/>
              </a:lnSpc>
              <a:spcBef>
                <a:spcPct val="0"/>
              </a:spcBef>
            </a:pPr>
            <a:endParaRPr lang="en-US" sz="1917">
              <a:solidFill>
                <a:srgbClr val="FFFFFF"/>
              </a:solidFill>
              <a:latin typeface="Muli Regular"/>
            </a:endParaRPr>
          </a:p>
        </p:txBody>
      </p:sp>
      <p:pic>
        <p:nvPicPr>
          <p:cNvPr id="18" name="Picture 18"/>
          <p:cNvPicPr>
            <a:picLocks noChangeAspect="1"/>
          </p:cNvPicPr>
          <p:nvPr/>
        </p:nvPicPr>
        <p:blipFill>
          <a:blip r:embed="rId3"/>
          <a:srcRect/>
          <a:stretch>
            <a:fillRect/>
          </a:stretch>
        </p:blipFill>
        <p:spPr>
          <a:xfrm>
            <a:off x="2727433" y="7267602"/>
            <a:ext cx="649943" cy="649130"/>
          </a:xfrm>
          <a:prstGeom prst="rect">
            <a:avLst/>
          </a:prstGeom>
        </p:spPr>
      </p:pic>
      <p:pic>
        <p:nvPicPr>
          <p:cNvPr id="19" name="Picture 19"/>
          <p:cNvPicPr>
            <a:picLocks noChangeAspect="1"/>
          </p:cNvPicPr>
          <p:nvPr/>
        </p:nvPicPr>
        <p:blipFill>
          <a:blip r:embed="rId14"/>
          <a:srcRect/>
          <a:stretch>
            <a:fillRect/>
          </a:stretch>
        </p:blipFill>
        <p:spPr>
          <a:xfrm>
            <a:off x="2859697" y="7399461"/>
            <a:ext cx="385413" cy="385413"/>
          </a:xfrm>
          <a:prstGeom prst="rect">
            <a:avLst/>
          </a:prstGeom>
        </p:spPr>
      </p:pic>
      <p:sp>
        <p:nvSpPr>
          <p:cNvPr id="20" name="TextBox 20"/>
          <p:cNvSpPr txBox="1"/>
          <p:nvPr/>
        </p:nvSpPr>
        <p:spPr>
          <a:xfrm>
            <a:off x="9673463" y="6414383"/>
            <a:ext cx="5236242" cy="989517"/>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quy tắc quyết định được sử dụng để lựa chọn hành động dựa trên trạng thái hiện tại của hệ thống.</a:t>
            </a:r>
          </a:p>
        </p:txBody>
      </p:sp>
      <p:pic>
        <p:nvPicPr>
          <p:cNvPr id="21" name="Picture 21"/>
          <p:cNvPicPr>
            <a:picLocks noChangeAspect="1"/>
          </p:cNvPicPr>
          <p:nvPr/>
        </p:nvPicPr>
        <p:blipFill>
          <a:blip r:embed="rId3"/>
          <a:srcRect/>
          <a:stretch>
            <a:fillRect/>
          </a:stretch>
        </p:blipFill>
        <p:spPr>
          <a:xfrm>
            <a:off x="14864899" y="7267602"/>
            <a:ext cx="649943" cy="649130"/>
          </a:xfrm>
          <a:prstGeom prst="rect">
            <a:avLst/>
          </a:prstGeom>
        </p:spPr>
      </p:pic>
      <p:pic>
        <p:nvPicPr>
          <p:cNvPr id="22" name="Picture 2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993396" y="7399461"/>
            <a:ext cx="385413" cy="385413"/>
          </a:xfrm>
          <a:prstGeom prst="rect">
            <a:avLst/>
          </a:prstGeom>
        </p:spPr>
      </p:pic>
      <p:sp>
        <p:nvSpPr>
          <p:cNvPr id="23" name="TextBox 23"/>
          <p:cNvSpPr txBox="1"/>
          <p:nvPr/>
        </p:nvSpPr>
        <p:spPr>
          <a:xfrm>
            <a:off x="2613952" y="113778"/>
            <a:ext cx="13060096" cy="1651765"/>
          </a:xfrm>
          <a:prstGeom prst="rect">
            <a:avLst/>
          </a:prstGeom>
        </p:spPr>
        <p:txBody>
          <a:bodyPr lIns="0" tIns="0" rIns="0" bIns="0" rtlCol="0" anchor="t">
            <a:spAutoFit/>
          </a:bodyPr>
          <a:lstStyle/>
          <a:p>
            <a:pPr algn="ctr">
              <a:lnSpc>
                <a:spcPts val="6607"/>
              </a:lnSpc>
              <a:spcBef>
                <a:spcPct val="0"/>
              </a:spcBef>
            </a:pPr>
            <a:r>
              <a:rPr lang="en-US" sz="4719">
                <a:solidFill>
                  <a:srgbClr val="FFFFFF"/>
                </a:solidFill>
                <a:latin typeface="Muli Black"/>
              </a:rPr>
              <a:t>2. Các thành phần chính của một bài toán Learning from reward</a:t>
            </a:r>
          </a:p>
        </p:txBody>
      </p:sp>
      <p:sp>
        <p:nvSpPr>
          <p:cNvPr id="24" name="TextBox 24"/>
          <p:cNvSpPr txBox="1"/>
          <p:nvPr/>
        </p:nvSpPr>
        <p:spPr>
          <a:xfrm>
            <a:off x="6861631" y="3090743"/>
            <a:ext cx="4676618"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Môi trường ( Environment )</a:t>
            </a:r>
          </a:p>
        </p:txBody>
      </p:sp>
      <p:sp>
        <p:nvSpPr>
          <p:cNvPr id="25" name="TextBox 25"/>
          <p:cNvSpPr txBox="1"/>
          <p:nvPr/>
        </p:nvSpPr>
        <p:spPr>
          <a:xfrm>
            <a:off x="1365976" y="3090783"/>
            <a:ext cx="3372855"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Trạng thái ( State )</a:t>
            </a:r>
          </a:p>
        </p:txBody>
      </p:sp>
      <p:sp>
        <p:nvSpPr>
          <p:cNvPr id="26" name="TextBox 26"/>
          <p:cNvSpPr txBox="1"/>
          <p:nvPr/>
        </p:nvSpPr>
        <p:spPr>
          <a:xfrm>
            <a:off x="13404506" y="3138408"/>
            <a:ext cx="3662180"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Hành động ( Action )</a:t>
            </a:r>
          </a:p>
        </p:txBody>
      </p:sp>
      <p:sp>
        <p:nvSpPr>
          <p:cNvPr id="27" name="TextBox 27"/>
          <p:cNvSpPr txBox="1"/>
          <p:nvPr/>
        </p:nvSpPr>
        <p:spPr>
          <a:xfrm>
            <a:off x="6507158" y="3730563"/>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nơi mà hành động xảy ra và cung cấp thông tin về trạng thái hiện tại của hệ thống và các tác động của các hành động.</a:t>
            </a:r>
          </a:p>
          <a:p>
            <a:pPr>
              <a:lnSpc>
                <a:spcPts val="2684"/>
              </a:lnSpc>
              <a:spcBef>
                <a:spcPct val="0"/>
              </a:spcBef>
            </a:pPr>
            <a:endParaRPr lang="en-US" sz="1917">
              <a:solidFill>
                <a:srgbClr val="FFFFFF"/>
              </a:solidFill>
              <a:latin typeface="Muli Regular"/>
            </a:endParaRPr>
          </a:p>
        </p:txBody>
      </p:sp>
      <p:sp>
        <p:nvSpPr>
          <p:cNvPr id="28" name="TextBox 28"/>
          <p:cNvSpPr txBox="1"/>
          <p:nvPr/>
        </p:nvSpPr>
        <p:spPr>
          <a:xfrm>
            <a:off x="344410" y="3754917"/>
            <a:ext cx="5415988" cy="656142"/>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tập hợp các đặc trưng của môi trường được sử dụng để mô tả tình trạng của hệ thống.</a:t>
            </a:r>
          </a:p>
        </p:txBody>
      </p:sp>
      <p:sp>
        <p:nvSpPr>
          <p:cNvPr id="29" name="TextBox 29"/>
          <p:cNvSpPr txBox="1"/>
          <p:nvPr/>
        </p:nvSpPr>
        <p:spPr>
          <a:xfrm>
            <a:off x="12527602" y="3754917"/>
            <a:ext cx="5415988" cy="989517"/>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các quyết định mà hệ thống có thể thực hiện để tương tác với môi trường.</a:t>
            </a:r>
          </a:p>
          <a:p>
            <a:pPr algn="ctr">
              <a:lnSpc>
                <a:spcPts val="2684"/>
              </a:lnSpc>
              <a:spcBef>
                <a:spcPct val="0"/>
              </a:spcBef>
            </a:pPr>
            <a:endParaRPr lang="en-US" sz="1917">
              <a:solidFill>
                <a:srgbClr val="FFFFFF"/>
              </a:solidFill>
              <a:latin typeface="Muli Regular"/>
            </a:endParaRPr>
          </a:p>
        </p:txBody>
      </p:sp>
      <p:sp>
        <p:nvSpPr>
          <p:cNvPr id="30" name="TextBox 30"/>
          <p:cNvSpPr txBox="1"/>
          <p:nvPr/>
        </p:nvSpPr>
        <p:spPr>
          <a:xfrm>
            <a:off x="4034791" y="5745989"/>
            <a:ext cx="4192609"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Phần thưởng ( Reward )</a:t>
            </a:r>
          </a:p>
        </p:txBody>
      </p:sp>
      <p:sp>
        <p:nvSpPr>
          <p:cNvPr id="31" name="TextBox 31"/>
          <p:cNvSpPr txBox="1"/>
          <p:nvPr/>
        </p:nvSpPr>
        <p:spPr>
          <a:xfrm>
            <a:off x="10524789" y="5745989"/>
            <a:ext cx="3533591" cy="468369"/>
          </a:xfrm>
          <a:prstGeom prst="rect">
            <a:avLst/>
          </a:prstGeom>
        </p:spPr>
        <p:txBody>
          <a:bodyPr lIns="0" tIns="0" rIns="0" bIns="0" rtlCol="0" anchor="t">
            <a:spAutoFit/>
          </a:bodyPr>
          <a:lstStyle/>
          <a:p>
            <a:pPr>
              <a:lnSpc>
                <a:spcPts val="3804"/>
              </a:lnSpc>
              <a:spcBef>
                <a:spcPct val="0"/>
              </a:spcBef>
            </a:pPr>
            <a:r>
              <a:rPr lang="en-US" sz="2717" dirty="0" err="1">
                <a:solidFill>
                  <a:srgbClr val="FFFFFF"/>
                </a:solidFill>
                <a:latin typeface="Muli Black"/>
              </a:rPr>
              <a:t>Chính</a:t>
            </a:r>
            <a:r>
              <a:rPr lang="en-US" sz="2717" dirty="0">
                <a:solidFill>
                  <a:srgbClr val="FFFFFF"/>
                </a:solidFill>
                <a:latin typeface="Muli Black"/>
              </a:rPr>
              <a:t> </a:t>
            </a:r>
            <a:r>
              <a:rPr lang="en-US" sz="2717" dirty="0" err="1">
                <a:solidFill>
                  <a:srgbClr val="FFFFFF"/>
                </a:solidFill>
                <a:latin typeface="Muli Black"/>
              </a:rPr>
              <a:t>sách</a:t>
            </a:r>
            <a:r>
              <a:rPr lang="en-US" sz="2717" dirty="0">
                <a:solidFill>
                  <a:srgbClr val="FFFFFF"/>
                </a:solidFill>
                <a:latin typeface="Muli Black"/>
              </a:rPr>
              <a:t> ( Policy )</a:t>
            </a:r>
          </a:p>
        </p:txBody>
      </p:sp>
      <p:sp>
        <p:nvSpPr>
          <p:cNvPr id="32" name="TextBox 32"/>
          <p:cNvSpPr txBox="1"/>
          <p:nvPr/>
        </p:nvSpPr>
        <p:spPr>
          <a:xfrm>
            <a:off x="773497" y="8009512"/>
            <a:ext cx="5539246" cy="448777"/>
          </a:xfrm>
          <a:prstGeom prst="rect">
            <a:avLst/>
          </a:prstGeom>
        </p:spPr>
        <p:txBody>
          <a:bodyPr wrap="square" lIns="0" tIns="0" rIns="0" bIns="0" rtlCol="0" anchor="t">
            <a:spAutoFit/>
          </a:bodyPr>
          <a:lstStyle/>
          <a:p>
            <a:pPr>
              <a:lnSpc>
                <a:spcPts val="3804"/>
              </a:lnSpc>
              <a:spcBef>
                <a:spcPct val="0"/>
              </a:spcBef>
            </a:pPr>
            <a:r>
              <a:rPr lang="vi-VN" sz="2717" dirty="0">
                <a:solidFill>
                  <a:srgbClr val="FFFFFF"/>
                </a:solidFill>
                <a:latin typeface="Muli Black"/>
              </a:rPr>
              <a:t>Hàm </a:t>
            </a:r>
            <a:r>
              <a:rPr lang="en-US" sz="2717" dirty="0" err="1">
                <a:solidFill>
                  <a:srgbClr val="FFFFFF"/>
                </a:solidFill>
                <a:latin typeface="Muli Black"/>
              </a:rPr>
              <a:t>giá</a:t>
            </a:r>
            <a:r>
              <a:rPr lang="en-US" sz="2717" dirty="0">
                <a:solidFill>
                  <a:srgbClr val="FFFFFF"/>
                </a:solidFill>
                <a:latin typeface="Muli Black"/>
              </a:rPr>
              <a:t> </a:t>
            </a:r>
            <a:r>
              <a:rPr lang="en-US" sz="2717" dirty="0" err="1">
                <a:solidFill>
                  <a:srgbClr val="FFFFFF"/>
                </a:solidFill>
                <a:latin typeface="Muli Black"/>
              </a:rPr>
              <a:t>trị</a:t>
            </a:r>
            <a:r>
              <a:rPr lang="en-US" sz="2717" dirty="0">
                <a:solidFill>
                  <a:srgbClr val="FFFFFF"/>
                </a:solidFill>
                <a:latin typeface="Muli Black"/>
              </a:rPr>
              <a:t> (Value function)</a:t>
            </a:r>
          </a:p>
        </p:txBody>
      </p:sp>
      <p:sp>
        <p:nvSpPr>
          <p:cNvPr id="33" name="TextBox 33"/>
          <p:cNvSpPr txBox="1"/>
          <p:nvPr/>
        </p:nvSpPr>
        <p:spPr>
          <a:xfrm>
            <a:off x="390135" y="8541830"/>
            <a:ext cx="5415988" cy="1703480"/>
          </a:xfrm>
          <a:prstGeom prst="rect">
            <a:avLst/>
          </a:prstGeom>
        </p:spPr>
        <p:txBody>
          <a:bodyPr lIns="0" tIns="0" rIns="0" bIns="0" rtlCol="0" anchor="t">
            <a:spAutoFit/>
          </a:bodyPr>
          <a:lstStyle/>
          <a:p>
            <a:pPr algn="ctr">
              <a:lnSpc>
                <a:spcPts val="2684"/>
              </a:lnSpc>
            </a:pPr>
            <a:r>
              <a:rPr lang="vi-VN" sz="1917" dirty="0">
                <a:solidFill>
                  <a:srgbClr val="FFFFFF"/>
                </a:solidFill>
                <a:latin typeface="Muli Regular"/>
              </a:rPr>
              <a:t>Đánh giá </a:t>
            </a:r>
            <a:r>
              <a:rPr lang="vi-VN" sz="1917" dirty="0" err="1">
                <a:solidFill>
                  <a:srgbClr val="FFFFFF"/>
                </a:solidFill>
                <a:latin typeface="Muli Regular"/>
              </a:rPr>
              <a:t>giá</a:t>
            </a:r>
            <a:r>
              <a:rPr lang="vi-VN" sz="1917" dirty="0">
                <a:solidFill>
                  <a:srgbClr val="FFFFFF"/>
                </a:solidFill>
                <a:latin typeface="Muli Regular"/>
              </a:rPr>
              <a:t> trị của một trạng thái (</a:t>
            </a:r>
            <a:r>
              <a:rPr lang="vi-VN" sz="1917" dirty="0" err="1">
                <a:solidFill>
                  <a:srgbClr val="FFFFFF"/>
                </a:solidFill>
                <a:latin typeface="Muli Regular"/>
              </a:rPr>
              <a:t>state</a:t>
            </a:r>
            <a:r>
              <a:rPr lang="vi-VN" sz="1917" dirty="0">
                <a:solidFill>
                  <a:srgbClr val="FFFFFF"/>
                </a:solidFill>
                <a:latin typeface="Muli Regular"/>
              </a:rPr>
              <a:t>) hoặc một cặp trạng thái-hành động (</a:t>
            </a:r>
            <a:r>
              <a:rPr lang="vi-VN" sz="1917" dirty="0" err="1">
                <a:solidFill>
                  <a:srgbClr val="FFFFFF"/>
                </a:solidFill>
                <a:latin typeface="Muli Regular"/>
              </a:rPr>
              <a:t>state-action</a:t>
            </a:r>
            <a:r>
              <a:rPr lang="vi-VN" sz="1917" dirty="0">
                <a:solidFill>
                  <a:srgbClr val="FFFFFF"/>
                </a:solidFill>
                <a:latin typeface="Muli Regular"/>
              </a:rPr>
              <a:t> </a:t>
            </a:r>
            <a:r>
              <a:rPr lang="vi-VN" sz="1917" dirty="0" err="1">
                <a:solidFill>
                  <a:srgbClr val="FFFFFF"/>
                </a:solidFill>
                <a:latin typeface="Muli Regular"/>
              </a:rPr>
              <a:t>pair</a:t>
            </a:r>
            <a:r>
              <a:rPr lang="vi-VN" sz="1917" dirty="0">
                <a:solidFill>
                  <a:srgbClr val="FFFFFF"/>
                </a:solidFill>
                <a:latin typeface="Muli Regular"/>
              </a:rPr>
              <a:t>) dựa trên các phần </a:t>
            </a:r>
            <a:r>
              <a:rPr lang="vi-VN" sz="1917" dirty="0" err="1">
                <a:solidFill>
                  <a:srgbClr val="FFFFFF"/>
                </a:solidFill>
                <a:latin typeface="Muli Regular"/>
              </a:rPr>
              <a:t>thuởng</a:t>
            </a:r>
            <a:r>
              <a:rPr lang="vi-VN" sz="1917" dirty="0">
                <a:solidFill>
                  <a:srgbClr val="FFFFFF"/>
                </a:solidFill>
                <a:latin typeface="Muli Regular"/>
              </a:rPr>
              <a:t> có được khi đi từ trạng thái đó hoặc khi thực hiện hành động đó từ trạng thái đó.</a:t>
            </a:r>
            <a:endParaRPr lang="en-US" sz="1917" dirty="0">
              <a:solidFill>
                <a:srgbClr val="FFFFFF"/>
              </a:solidFill>
              <a:latin typeface="Muli Regular"/>
            </a:endParaRPr>
          </a:p>
        </p:txBody>
      </p:sp>
      <p:sp>
        <p:nvSpPr>
          <p:cNvPr id="34" name="TextBox 34"/>
          <p:cNvSpPr txBox="1"/>
          <p:nvPr/>
        </p:nvSpPr>
        <p:spPr>
          <a:xfrm>
            <a:off x="13326006" y="8354883"/>
            <a:ext cx="3720193"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Mục tiêu ( Objective )</a:t>
            </a:r>
          </a:p>
        </p:txBody>
      </p:sp>
      <p:sp>
        <p:nvSpPr>
          <p:cNvPr id="35" name="TextBox 35"/>
          <p:cNvSpPr txBox="1"/>
          <p:nvPr/>
        </p:nvSpPr>
        <p:spPr>
          <a:xfrm>
            <a:off x="12481878" y="8898984"/>
            <a:ext cx="5415988" cy="656142"/>
          </a:xfrm>
          <a:prstGeom prst="rect">
            <a:avLst/>
          </a:prstGeom>
        </p:spPr>
        <p:txBody>
          <a:bodyPr lIns="0" tIns="0" rIns="0" bIns="0" rtlCol="0" anchor="t">
            <a:spAutoFit/>
          </a:bodyPr>
          <a:lstStyle/>
          <a:p>
            <a:pPr algn="ctr">
              <a:lnSpc>
                <a:spcPts val="2684"/>
              </a:lnSpc>
              <a:spcBef>
                <a:spcPct val="0"/>
              </a:spcBef>
            </a:pPr>
            <a:r>
              <a:rPr lang="en-US" sz="1917" dirty="0" err="1">
                <a:solidFill>
                  <a:srgbClr val="FFFFFF"/>
                </a:solidFill>
                <a:latin typeface="Muli Regular"/>
              </a:rPr>
              <a:t>Là</a:t>
            </a:r>
            <a:r>
              <a:rPr lang="en-US" sz="1917" dirty="0">
                <a:solidFill>
                  <a:srgbClr val="FFFFFF"/>
                </a:solidFill>
                <a:latin typeface="Muli Regular"/>
              </a:rPr>
              <a:t> </a:t>
            </a:r>
            <a:r>
              <a:rPr lang="en-US" sz="1917" dirty="0" err="1">
                <a:solidFill>
                  <a:srgbClr val="FFFFFF"/>
                </a:solidFill>
                <a:latin typeface="Muli Regular"/>
              </a:rPr>
              <a:t>một</a:t>
            </a:r>
            <a:r>
              <a:rPr lang="en-US" sz="1917" dirty="0">
                <a:solidFill>
                  <a:srgbClr val="FFFFFF"/>
                </a:solidFill>
                <a:latin typeface="Muli Regular"/>
              </a:rPr>
              <a:t> </a:t>
            </a:r>
            <a:r>
              <a:rPr lang="en-US" sz="1917" dirty="0" err="1">
                <a:solidFill>
                  <a:srgbClr val="FFFFFF"/>
                </a:solidFill>
                <a:latin typeface="Muli Regular"/>
              </a:rPr>
              <a:t>tiêu</a:t>
            </a:r>
            <a:r>
              <a:rPr lang="en-US" sz="1917" dirty="0">
                <a:solidFill>
                  <a:srgbClr val="FFFFFF"/>
                </a:solidFill>
                <a:latin typeface="Muli Regular"/>
              </a:rPr>
              <a:t> </a:t>
            </a:r>
            <a:r>
              <a:rPr lang="en-US" sz="1917" dirty="0" err="1">
                <a:solidFill>
                  <a:srgbClr val="FFFFFF"/>
                </a:solidFill>
                <a:latin typeface="Muli Regular"/>
              </a:rPr>
              <a:t>chí</a:t>
            </a:r>
            <a:r>
              <a:rPr lang="en-US" sz="1917" dirty="0">
                <a:solidFill>
                  <a:srgbClr val="FFFFFF"/>
                </a:solidFill>
                <a:latin typeface="Muli Regular"/>
              </a:rPr>
              <a:t> </a:t>
            </a:r>
            <a:r>
              <a:rPr lang="en-US" sz="1917" dirty="0" err="1">
                <a:solidFill>
                  <a:srgbClr val="FFFFFF"/>
                </a:solidFill>
                <a:latin typeface="Muli Regular"/>
              </a:rPr>
              <a:t>được</a:t>
            </a:r>
            <a:r>
              <a:rPr lang="en-US" sz="1917" dirty="0">
                <a:solidFill>
                  <a:srgbClr val="FFFFFF"/>
                </a:solidFill>
                <a:latin typeface="Muli Regular"/>
              </a:rPr>
              <a:t> </a:t>
            </a:r>
            <a:r>
              <a:rPr lang="en-US" sz="1917" dirty="0" err="1">
                <a:solidFill>
                  <a:srgbClr val="FFFFFF"/>
                </a:solidFill>
                <a:latin typeface="Muli Regular"/>
              </a:rPr>
              <a:t>sử</a:t>
            </a:r>
            <a:r>
              <a:rPr lang="en-US" sz="1917" dirty="0">
                <a:solidFill>
                  <a:srgbClr val="FFFFFF"/>
                </a:solidFill>
                <a:latin typeface="Muli Regular"/>
              </a:rPr>
              <a:t> </a:t>
            </a:r>
            <a:r>
              <a:rPr lang="en-US" sz="1917" dirty="0" err="1">
                <a:solidFill>
                  <a:srgbClr val="FFFFFF"/>
                </a:solidFill>
                <a:latin typeface="Muli Regular"/>
              </a:rPr>
              <a:t>dụng</a:t>
            </a:r>
            <a:r>
              <a:rPr lang="en-US" sz="1917" dirty="0">
                <a:solidFill>
                  <a:srgbClr val="FFFFFF"/>
                </a:solidFill>
                <a:latin typeface="Muli Regular"/>
              </a:rPr>
              <a:t> </a:t>
            </a:r>
            <a:r>
              <a:rPr lang="en-US" sz="1917" dirty="0" err="1">
                <a:solidFill>
                  <a:srgbClr val="FFFFFF"/>
                </a:solidFill>
                <a:latin typeface="Muli Regular"/>
              </a:rPr>
              <a:t>để</a:t>
            </a:r>
            <a:r>
              <a:rPr lang="en-US" sz="1917" dirty="0">
                <a:solidFill>
                  <a:srgbClr val="FFFFFF"/>
                </a:solidFill>
                <a:latin typeface="Muli Regular"/>
              </a:rPr>
              <a:t> </a:t>
            </a:r>
            <a:r>
              <a:rPr lang="en-US" sz="1917" dirty="0" err="1">
                <a:solidFill>
                  <a:srgbClr val="FFFFFF"/>
                </a:solidFill>
                <a:latin typeface="Muli Regular"/>
              </a:rPr>
              <a:t>đánh</a:t>
            </a:r>
            <a:r>
              <a:rPr lang="en-US" sz="1917" dirty="0">
                <a:solidFill>
                  <a:srgbClr val="FFFFFF"/>
                </a:solidFill>
                <a:latin typeface="Muli Regular"/>
              </a:rPr>
              <a:t> </a:t>
            </a:r>
            <a:r>
              <a:rPr lang="en-US" sz="1917" dirty="0" err="1">
                <a:solidFill>
                  <a:srgbClr val="FFFFFF"/>
                </a:solidFill>
                <a:latin typeface="Muli Regular"/>
              </a:rPr>
              <a:t>giá</a:t>
            </a:r>
            <a:r>
              <a:rPr lang="en-US" sz="1917" dirty="0">
                <a:solidFill>
                  <a:srgbClr val="FFFFFF"/>
                </a:solidFill>
                <a:latin typeface="Muli Regular"/>
              </a:rPr>
              <a:t> </a:t>
            </a:r>
            <a:r>
              <a:rPr lang="en-US" sz="1917" dirty="0" err="1">
                <a:solidFill>
                  <a:srgbClr val="FFFFFF"/>
                </a:solidFill>
                <a:latin typeface="Muli Regular"/>
              </a:rPr>
              <a:t>hiệu</a:t>
            </a:r>
            <a:r>
              <a:rPr lang="en-US" sz="1917" dirty="0">
                <a:solidFill>
                  <a:srgbClr val="FFFFFF"/>
                </a:solidFill>
                <a:latin typeface="Muli Regular"/>
              </a:rPr>
              <a:t> </a:t>
            </a:r>
            <a:r>
              <a:rPr lang="en-US" sz="1917" dirty="0" err="1">
                <a:solidFill>
                  <a:srgbClr val="FFFFFF"/>
                </a:solidFill>
                <a:latin typeface="Muli Regular"/>
              </a:rPr>
              <a:t>quả</a:t>
            </a:r>
            <a:r>
              <a:rPr lang="en-US" sz="1917" dirty="0">
                <a:solidFill>
                  <a:srgbClr val="FFFFFF"/>
                </a:solidFill>
                <a:latin typeface="Muli Regular"/>
              </a:rPr>
              <a:t> </a:t>
            </a:r>
            <a:r>
              <a:rPr lang="en-US" sz="1917" dirty="0" err="1">
                <a:solidFill>
                  <a:srgbClr val="FFFFFF"/>
                </a:solidFill>
                <a:latin typeface="Muli Regular"/>
              </a:rPr>
              <a:t>của</a:t>
            </a:r>
            <a:r>
              <a:rPr lang="en-US" sz="1917" dirty="0">
                <a:solidFill>
                  <a:srgbClr val="FFFFFF"/>
                </a:solidFill>
                <a:latin typeface="Muli Regular"/>
              </a:rPr>
              <a:t> </a:t>
            </a:r>
            <a:r>
              <a:rPr lang="en-US" sz="1917" dirty="0" err="1">
                <a:solidFill>
                  <a:srgbClr val="FFFFFF"/>
                </a:solidFill>
                <a:latin typeface="Muli Regular"/>
              </a:rPr>
              <a:t>hệ</a:t>
            </a:r>
            <a:r>
              <a:rPr lang="en-US" sz="1917" dirty="0">
                <a:solidFill>
                  <a:srgbClr val="FFFFFF"/>
                </a:solidFill>
                <a:latin typeface="Muli Regular"/>
              </a:rPr>
              <a:t> </a:t>
            </a:r>
            <a:r>
              <a:rPr lang="en-US" sz="1917" dirty="0" err="1">
                <a:solidFill>
                  <a:srgbClr val="FFFFFF"/>
                </a:solidFill>
                <a:latin typeface="Muli Regular"/>
              </a:rPr>
              <a:t>thống</a:t>
            </a:r>
            <a:r>
              <a:rPr lang="en-US" sz="1917" dirty="0">
                <a:solidFill>
                  <a:srgbClr val="FFFFFF"/>
                </a:solidFill>
                <a:latin typeface="Muli Regular"/>
              </a:rPr>
              <a:t> </a:t>
            </a:r>
            <a:r>
              <a:rPr lang="en-US" sz="1917" dirty="0" err="1">
                <a:solidFill>
                  <a:srgbClr val="FFFFFF"/>
                </a:solidFill>
                <a:latin typeface="Muli Regular"/>
              </a:rPr>
              <a:t>và</a:t>
            </a:r>
            <a:r>
              <a:rPr lang="en-US" sz="1917" dirty="0">
                <a:solidFill>
                  <a:srgbClr val="FFFFFF"/>
                </a:solidFill>
                <a:latin typeface="Muli Regular"/>
              </a:rPr>
              <a:t> </a:t>
            </a:r>
            <a:r>
              <a:rPr lang="en-US" sz="1917" dirty="0" err="1">
                <a:solidFill>
                  <a:srgbClr val="FFFFFF"/>
                </a:solidFill>
                <a:latin typeface="Muli Regular"/>
              </a:rPr>
              <a:t>định</a:t>
            </a:r>
            <a:r>
              <a:rPr lang="en-US" sz="1917" dirty="0">
                <a:solidFill>
                  <a:srgbClr val="FFFFFF"/>
                </a:solidFill>
                <a:latin typeface="Muli Regular"/>
              </a:rPr>
              <a:t> </a:t>
            </a:r>
            <a:r>
              <a:rPr lang="en-US" sz="1917" dirty="0" err="1">
                <a:solidFill>
                  <a:srgbClr val="FFFFFF"/>
                </a:solidFill>
                <a:latin typeface="Muli Regular"/>
              </a:rPr>
              <a:t>hướng</a:t>
            </a:r>
            <a:r>
              <a:rPr lang="en-US" sz="1917" dirty="0">
                <a:solidFill>
                  <a:srgbClr val="FFFFFF"/>
                </a:solidFill>
                <a:latin typeface="Muli Regular"/>
              </a:rPr>
              <a:t> </a:t>
            </a:r>
            <a:r>
              <a:rPr lang="en-US" sz="1917" dirty="0" err="1">
                <a:solidFill>
                  <a:srgbClr val="FFFFFF"/>
                </a:solidFill>
                <a:latin typeface="Muli Regular"/>
              </a:rPr>
              <a:t>quá</a:t>
            </a:r>
            <a:r>
              <a:rPr lang="en-US" sz="1917" dirty="0">
                <a:solidFill>
                  <a:srgbClr val="FFFFFF"/>
                </a:solidFill>
                <a:latin typeface="Muli Regular"/>
              </a:rPr>
              <a:t> </a:t>
            </a:r>
            <a:r>
              <a:rPr lang="en-US" sz="1917" dirty="0" err="1">
                <a:solidFill>
                  <a:srgbClr val="FFFFFF"/>
                </a:solidFill>
                <a:latin typeface="Muli Regular"/>
              </a:rPr>
              <a:t>trình</a:t>
            </a:r>
            <a:r>
              <a:rPr lang="en-US" sz="1917" dirty="0">
                <a:solidFill>
                  <a:srgbClr val="FFFFFF"/>
                </a:solidFill>
                <a:latin typeface="Muli Regular"/>
              </a:rPr>
              <a:t> </a:t>
            </a:r>
            <a:r>
              <a:rPr lang="en-US" sz="1917" dirty="0" err="1">
                <a:solidFill>
                  <a:srgbClr val="FFFFFF"/>
                </a:solidFill>
                <a:latin typeface="Muli Regular"/>
              </a:rPr>
              <a:t>học</a:t>
            </a:r>
            <a:r>
              <a:rPr lang="en-US" sz="1917" dirty="0">
                <a:solidFill>
                  <a:srgbClr val="FFFFFF"/>
                </a:solidFill>
                <a:latin typeface="Muli Regular"/>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 calcmode="lin" valueType="num">
                                      <p:cBhvr>
                                        <p:cTn id="21" dur="500" fill="hold"/>
                                        <p:tgtEl>
                                          <p:spTgt spid="24"/>
                                        </p:tgtEl>
                                        <p:attrNameLst>
                                          <p:attrName>style.rotation</p:attrName>
                                        </p:attrNameLst>
                                      </p:cBhvr>
                                      <p:tavLst>
                                        <p:tav tm="0">
                                          <p:val>
                                            <p:fltVal val="360"/>
                                          </p:val>
                                        </p:tav>
                                        <p:tav tm="100000">
                                          <p:val>
                                            <p:fltVal val="0"/>
                                          </p:val>
                                        </p:tav>
                                      </p:tavLst>
                                    </p:anim>
                                    <p:animEffect transition="in" filter="fade">
                                      <p:cBhvr>
                                        <p:cTn id="22" dur="500"/>
                                        <p:tgtEl>
                                          <p:spTgt spid="24"/>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style.rotation</p:attrName>
                                        </p:attrNameLst>
                                      </p:cBhvr>
                                      <p:tavLst>
                                        <p:tav tm="0">
                                          <p:val>
                                            <p:fltVal val="360"/>
                                          </p:val>
                                        </p:tav>
                                        <p:tav tm="100000">
                                          <p:val>
                                            <p:fltVal val="0"/>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360"/>
                                          </p:val>
                                        </p:tav>
                                        <p:tav tm="100000">
                                          <p:val>
                                            <p:fltVal val="0"/>
                                          </p:val>
                                        </p:tav>
                                      </p:tavLst>
                                    </p:anim>
                                    <p:animEffect transition="in" filter="fade">
                                      <p:cBhvr>
                                        <p:cTn id="42" dur="500"/>
                                        <p:tgtEl>
                                          <p:spTgt spid="12"/>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 calcmode="lin" valueType="num">
                                      <p:cBhvr>
                                        <p:cTn id="47" dur="500" fill="hold"/>
                                        <p:tgtEl>
                                          <p:spTgt spid="25"/>
                                        </p:tgtEl>
                                        <p:attrNameLst>
                                          <p:attrName>style.rotation</p:attrName>
                                        </p:attrNameLst>
                                      </p:cBhvr>
                                      <p:tavLst>
                                        <p:tav tm="0">
                                          <p:val>
                                            <p:fltVal val="360"/>
                                          </p:val>
                                        </p:tav>
                                        <p:tav tm="100000">
                                          <p:val>
                                            <p:fltVal val="0"/>
                                          </p:val>
                                        </p:tav>
                                      </p:tavLst>
                                    </p:anim>
                                    <p:animEffect transition="in" filter="fade">
                                      <p:cBhvr>
                                        <p:cTn id="48" dur="500"/>
                                        <p:tgtEl>
                                          <p:spTgt spid="25"/>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 calcmode="lin" valueType="num">
                                      <p:cBhvr>
                                        <p:cTn id="53" dur="500" fill="hold"/>
                                        <p:tgtEl>
                                          <p:spTgt spid="28"/>
                                        </p:tgtEl>
                                        <p:attrNameLst>
                                          <p:attrName>style.rotation</p:attrName>
                                        </p:attrNameLst>
                                      </p:cBhvr>
                                      <p:tavLst>
                                        <p:tav tm="0">
                                          <p:val>
                                            <p:fltVal val="360"/>
                                          </p:val>
                                        </p:tav>
                                        <p:tav tm="100000">
                                          <p:val>
                                            <p:fltVal val="0"/>
                                          </p:val>
                                        </p:tav>
                                      </p:tavLst>
                                    </p:anim>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 calcmode="lin" valueType="num">
                                      <p:cBhvr>
                                        <p:cTn id="61" dur="500" fill="hold"/>
                                        <p:tgtEl>
                                          <p:spTgt spid="11"/>
                                        </p:tgtEl>
                                        <p:attrNameLst>
                                          <p:attrName>style.rotation</p:attrName>
                                        </p:attrNameLst>
                                      </p:cBhvr>
                                      <p:tavLst>
                                        <p:tav tm="0">
                                          <p:val>
                                            <p:fltVal val="360"/>
                                          </p:val>
                                        </p:tav>
                                        <p:tav tm="100000">
                                          <p:val>
                                            <p:fltVal val="0"/>
                                          </p:val>
                                        </p:tav>
                                      </p:tavLst>
                                    </p:anim>
                                    <p:animEffect transition="in" filter="fade">
                                      <p:cBhvr>
                                        <p:cTn id="62" dur="500"/>
                                        <p:tgtEl>
                                          <p:spTgt spid="11"/>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 calcmode="lin" valueType="num">
                                      <p:cBhvr>
                                        <p:cTn id="73" dur="500" fill="hold"/>
                                        <p:tgtEl>
                                          <p:spTgt spid="26"/>
                                        </p:tgtEl>
                                        <p:attrNameLst>
                                          <p:attrName>style.rotation</p:attrName>
                                        </p:attrNameLst>
                                      </p:cBhvr>
                                      <p:tavLst>
                                        <p:tav tm="0">
                                          <p:val>
                                            <p:fltVal val="360"/>
                                          </p:val>
                                        </p:tav>
                                        <p:tav tm="100000">
                                          <p:val>
                                            <p:fltVal val="0"/>
                                          </p:val>
                                        </p:tav>
                                      </p:tavLst>
                                    </p:anim>
                                    <p:animEffect transition="in" filter="fade">
                                      <p:cBhvr>
                                        <p:cTn id="74" dur="500"/>
                                        <p:tgtEl>
                                          <p:spTgt spid="26"/>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 calcmode="lin" valueType="num">
                                      <p:cBhvr>
                                        <p:cTn id="79" dur="500" fill="hold"/>
                                        <p:tgtEl>
                                          <p:spTgt spid="29"/>
                                        </p:tgtEl>
                                        <p:attrNameLst>
                                          <p:attrName>style.rotation</p:attrName>
                                        </p:attrNameLst>
                                      </p:cBhvr>
                                      <p:tavLst>
                                        <p:tav tm="0">
                                          <p:val>
                                            <p:fltVal val="360"/>
                                          </p:val>
                                        </p:tav>
                                        <p:tav tm="100000">
                                          <p:val>
                                            <p:fltVal val="0"/>
                                          </p:val>
                                        </p:tav>
                                      </p:tavLst>
                                    </p:anim>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fltVal val="0"/>
                                          </p:val>
                                        </p:tav>
                                        <p:tav tm="100000">
                                          <p:val>
                                            <p:strVal val="#ppt_h"/>
                                          </p:val>
                                        </p:tav>
                                      </p:tavLst>
                                    </p:anim>
                                    <p:anim calcmode="lin" valueType="num">
                                      <p:cBhvr>
                                        <p:cTn id="87" dur="500" fill="hold"/>
                                        <p:tgtEl>
                                          <p:spTgt spid="14"/>
                                        </p:tgtEl>
                                        <p:attrNameLst>
                                          <p:attrName>style.rotation</p:attrName>
                                        </p:attrNameLst>
                                      </p:cBhvr>
                                      <p:tavLst>
                                        <p:tav tm="0">
                                          <p:val>
                                            <p:fltVal val="360"/>
                                          </p:val>
                                        </p:tav>
                                        <p:tav tm="100000">
                                          <p:val>
                                            <p:fltVal val="0"/>
                                          </p:val>
                                        </p:tav>
                                      </p:tavLst>
                                    </p:anim>
                                    <p:animEffect transition="in" filter="fade">
                                      <p:cBhvr>
                                        <p:cTn id="88" dur="500"/>
                                        <p:tgtEl>
                                          <p:spTgt spid="14"/>
                                        </p:tgtEl>
                                      </p:cBhvr>
                                    </p:animEffect>
                                  </p:childTnLst>
                                </p:cTn>
                              </p:par>
                              <p:par>
                                <p:cTn id="89" presetID="49" presetClass="entr" presetSubtype="0" decel="10000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 calcmode="lin" valueType="num">
                                      <p:cBhvr>
                                        <p:cTn id="93" dur="500" fill="hold"/>
                                        <p:tgtEl>
                                          <p:spTgt spid="16"/>
                                        </p:tgtEl>
                                        <p:attrNameLst>
                                          <p:attrName>style.rotation</p:attrName>
                                        </p:attrNameLst>
                                      </p:cBhvr>
                                      <p:tavLst>
                                        <p:tav tm="0">
                                          <p:val>
                                            <p:fltVal val="360"/>
                                          </p:val>
                                        </p:tav>
                                        <p:tav tm="100000">
                                          <p:val>
                                            <p:fltVal val="0"/>
                                          </p:val>
                                        </p:tav>
                                      </p:tavLst>
                                    </p:anim>
                                    <p:animEffect transition="in" filter="fade">
                                      <p:cBhvr>
                                        <p:cTn id="94" dur="500"/>
                                        <p:tgtEl>
                                          <p:spTgt spid="16"/>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 calcmode="lin" valueType="num">
                                      <p:cBhvr>
                                        <p:cTn id="99" dur="500" fill="hold"/>
                                        <p:tgtEl>
                                          <p:spTgt spid="30"/>
                                        </p:tgtEl>
                                        <p:attrNameLst>
                                          <p:attrName>style.rotation</p:attrName>
                                        </p:attrNameLst>
                                      </p:cBhvr>
                                      <p:tavLst>
                                        <p:tav tm="0">
                                          <p:val>
                                            <p:fltVal val="360"/>
                                          </p:val>
                                        </p:tav>
                                        <p:tav tm="100000">
                                          <p:val>
                                            <p:fltVal val="0"/>
                                          </p:val>
                                        </p:tav>
                                      </p:tavLst>
                                    </p:anim>
                                    <p:animEffect transition="in" filter="fade">
                                      <p:cBhvr>
                                        <p:cTn id="100" dur="500"/>
                                        <p:tgtEl>
                                          <p:spTgt spid="30"/>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 calcmode="lin" valueType="num">
                                      <p:cBhvr>
                                        <p:cTn id="105" dur="500" fill="hold"/>
                                        <p:tgtEl>
                                          <p:spTgt spid="17"/>
                                        </p:tgtEl>
                                        <p:attrNameLst>
                                          <p:attrName>style.rotation</p:attrName>
                                        </p:attrNameLst>
                                      </p:cBhvr>
                                      <p:tavLst>
                                        <p:tav tm="0">
                                          <p:val>
                                            <p:fltVal val="360"/>
                                          </p:val>
                                        </p:tav>
                                        <p:tav tm="100000">
                                          <p:val>
                                            <p:fltVal val="0"/>
                                          </p:val>
                                        </p:tav>
                                      </p:tavLst>
                                    </p:anim>
                                    <p:animEffect transition="in" filter="fade">
                                      <p:cBhvr>
                                        <p:cTn id="106" dur="500"/>
                                        <p:tgtEl>
                                          <p:spTgt spid="17"/>
                                        </p:tgtEl>
                                      </p:cBhvr>
                                    </p:animEffect>
                                  </p:childTnLst>
                                </p:cTn>
                              </p:par>
                            </p:childTnLst>
                          </p:cTn>
                        </p:par>
                      </p:childTnLst>
                    </p:cTn>
                  </p:par>
                  <p:par>
                    <p:cTn id="107" fill="hold">
                      <p:stCondLst>
                        <p:cond delay="indefinite"/>
                      </p:stCondLst>
                      <p:childTnLst>
                        <p:par>
                          <p:cTn id="108" fill="hold">
                            <p:stCondLst>
                              <p:cond delay="0"/>
                            </p:stCondLst>
                            <p:childTnLst>
                              <p:par>
                                <p:cTn id="109" presetID="49" presetClass="entr" presetSubtype="0" decel="100000"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 calcmode="lin" valueType="num">
                                      <p:cBhvr>
                                        <p:cTn id="111" dur="500" fill="hold"/>
                                        <p:tgtEl>
                                          <p:spTgt spid="8"/>
                                        </p:tgtEl>
                                        <p:attrNameLst>
                                          <p:attrName>ppt_w</p:attrName>
                                        </p:attrNameLst>
                                      </p:cBhvr>
                                      <p:tavLst>
                                        <p:tav tm="0">
                                          <p:val>
                                            <p:fltVal val="0"/>
                                          </p:val>
                                        </p:tav>
                                        <p:tav tm="100000">
                                          <p:val>
                                            <p:strVal val="#ppt_w"/>
                                          </p:val>
                                        </p:tav>
                                      </p:tavLst>
                                    </p:anim>
                                    <p:anim calcmode="lin" valueType="num">
                                      <p:cBhvr>
                                        <p:cTn id="112" dur="500" fill="hold"/>
                                        <p:tgtEl>
                                          <p:spTgt spid="8"/>
                                        </p:tgtEl>
                                        <p:attrNameLst>
                                          <p:attrName>ppt_h</p:attrName>
                                        </p:attrNameLst>
                                      </p:cBhvr>
                                      <p:tavLst>
                                        <p:tav tm="0">
                                          <p:val>
                                            <p:fltVal val="0"/>
                                          </p:val>
                                        </p:tav>
                                        <p:tav tm="100000">
                                          <p:val>
                                            <p:strVal val="#ppt_h"/>
                                          </p:val>
                                        </p:tav>
                                      </p:tavLst>
                                    </p:anim>
                                    <p:anim calcmode="lin" valueType="num">
                                      <p:cBhvr>
                                        <p:cTn id="113" dur="500" fill="hold"/>
                                        <p:tgtEl>
                                          <p:spTgt spid="8"/>
                                        </p:tgtEl>
                                        <p:attrNameLst>
                                          <p:attrName>style.rotation</p:attrName>
                                        </p:attrNameLst>
                                      </p:cBhvr>
                                      <p:tavLst>
                                        <p:tav tm="0">
                                          <p:val>
                                            <p:fltVal val="360"/>
                                          </p:val>
                                        </p:tav>
                                        <p:tav tm="100000">
                                          <p:val>
                                            <p:fltVal val="0"/>
                                          </p:val>
                                        </p:tav>
                                      </p:tavLst>
                                    </p:anim>
                                    <p:animEffect transition="in" filter="fade">
                                      <p:cBhvr>
                                        <p:cTn id="114" dur="500"/>
                                        <p:tgtEl>
                                          <p:spTgt spid="8"/>
                                        </p:tgtEl>
                                      </p:cBhvr>
                                    </p:animEffect>
                                  </p:childTnLst>
                                </p:cTn>
                              </p:par>
                              <p:par>
                                <p:cTn id="115" presetID="49"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 calcmode="lin" valueType="num">
                                      <p:cBhvr>
                                        <p:cTn id="119" dur="500" fill="hold"/>
                                        <p:tgtEl>
                                          <p:spTgt spid="9"/>
                                        </p:tgtEl>
                                        <p:attrNameLst>
                                          <p:attrName>style.rotation</p:attrName>
                                        </p:attrNameLst>
                                      </p:cBhvr>
                                      <p:tavLst>
                                        <p:tav tm="0">
                                          <p:val>
                                            <p:fltVal val="360"/>
                                          </p:val>
                                        </p:tav>
                                        <p:tav tm="100000">
                                          <p:val>
                                            <p:fltVal val="0"/>
                                          </p:val>
                                        </p:tav>
                                      </p:tavLst>
                                    </p:anim>
                                    <p:animEffect transition="in" filter="fade">
                                      <p:cBhvr>
                                        <p:cTn id="120" dur="500"/>
                                        <p:tgtEl>
                                          <p:spTgt spid="9"/>
                                        </p:tgtEl>
                                      </p:cBhvr>
                                    </p:animEffect>
                                  </p:childTnLst>
                                </p:cTn>
                              </p:par>
                              <p:par>
                                <p:cTn id="121" presetID="49" presetClass="entr" presetSubtype="0" decel="10000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ppt_w</p:attrName>
                                        </p:attrNameLst>
                                      </p:cBhvr>
                                      <p:tavLst>
                                        <p:tav tm="0">
                                          <p:val>
                                            <p:fltVal val="0"/>
                                          </p:val>
                                        </p:tav>
                                        <p:tav tm="100000">
                                          <p:val>
                                            <p:strVal val="#ppt_w"/>
                                          </p:val>
                                        </p:tav>
                                      </p:tavLst>
                                    </p:anim>
                                    <p:anim calcmode="lin" valueType="num">
                                      <p:cBhvr>
                                        <p:cTn id="124" dur="500" fill="hold"/>
                                        <p:tgtEl>
                                          <p:spTgt spid="31"/>
                                        </p:tgtEl>
                                        <p:attrNameLst>
                                          <p:attrName>ppt_h</p:attrName>
                                        </p:attrNameLst>
                                      </p:cBhvr>
                                      <p:tavLst>
                                        <p:tav tm="0">
                                          <p:val>
                                            <p:fltVal val="0"/>
                                          </p:val>
                                        </p:tav>
                                        <p:tav tm="100000">
                                          <p:val>
                                            <p:strVal val="#ppt_h"/>
                                          </p:val>
                                        </p:tav>
                                      </p:tavLst>
                                    </p:anim>
                                    <p:anim calcmode="lin" valueType="num">
                                      <p:cBhvr>
                                        <p:cTn id="125" dur="500" fill="hold"/>
                                        <p:tgtEl>
                                          <p:spTgt spid="31"/>
                                        </p:tgtEl>
                                        <p:attrNameLst>
                                          <p:attrName>style.rotation</p:attrName>
                                        </p:attrNameLst>
                                      </p:cBhvr>
                                      <p:tavLst>
                                        <p:tav tm="0">
                                          <p:val>
                                            <p:fltVal val="360"/>
                                          </p:val>
                                        </p:tav>
                                        <p:tav tm="100000">
                                          <p:val>
                                            <p:fltVal val="0"/>
                                          </p:val>
                                        </p:tav>
                                      </p:tavLst>
                                    </p:anim>
                                    <p:animEffect transition="in" filter="fade">
                                      <p:cBhvr>
                                        <p:cTn id="126" dur="500"/>
                                        <p:tgtEl>
                                          <p:spTgt spid="31"/>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0"/>
                                        </p:tgtEl>
                                        <p:attrNameLst>
                                          <p:attrName>style.visibility</p:attrName>
                                        </p:attrNameLst>
                                      </p:cBhvr>
                                      <p:to>
                                        <p:strVal val="visible"/>
                                      </p:to>
                                    </p:set>
                                    <p:anim calcmode="lin" valueType="num">
                                      <p:cBhvr>
                                        <p:cTn id="129" dur="500" fill="hold"/>
                                        <p:tgtEl>
                                          <p:spTgt spid="20"/>
                                        </p:tgtEl>
                                        <p:attrNameLst>
                                          <p:attrName>ppt_w</p:attrName>
                                        </p:attrNameLst>
                                      </p:cBhvr>
                                      <p:tavLst>
                                        <p:tav tm="0">
                                          <p:val>
                                            <p:fltVal val="0"/>
                                          </p:val>
                                        </p:tav>
                                        <p:tav tm="100000">
                                          <p:val>
                                            <p:strVal val="#ppt_w"/>
                                          </p:val>
                                        </p:tav>
                                      </p:tavLst>
                                    </p:anim>
                                    <p:anim calcmode="lin" valueType="num">
                                      <p:cBhvr>
                                        <p:cTn id="130" dur="500" fill="hold"/>
                                        <p:tgtEl>
                                          <p:spTgt spid="20"/>
                                        </p:tgtEl>
                                        <p:attrNameLst>
                                          <p:attrName>ppt_h</p:attrName>
                                        </p:attrNameLst>
                                      </p:cBhvr>
                                      <p:tavLst>
                                        <p:tav tm="0">
                                          <p:val>
                                            <p:fltVal val="0"/>
                                          </p:val>
                                        </p:tav>
                                        <p:tav tm="100000">
                                          <p:val>
                                            <p:strVal val="#ppt_h"/>
                                          </p:val>
                                        </p:tav>
                                      </p:tavLst>
                                    </p:anim>
                                    <p:anim calcmode="lin" valueType="num">
                                      <p:cBhvr>
                                        <p:cTn id="131" dur="500" fill="hold"/>
                                        <p:tgtEl>
                                          <p:spTgt spid="20"/>
                                        </p:tgtEl>
                                        <p:attrNameLst>
                                          <p:attrName>style.rotation</p:attrName>
                                        </p:attrNameLst>
                                      </p:cBhvr>
                                      <p:tavLst>
                                        <p:tav tm="0">
                                          <p:val>
                                            <p:fltVal val="360"/>
                                          </p:val>
                                        </p:tav>
                                        <p:tav tm="100000">
                                          <p:val>
                                            <p:fltVal val="0"/>
                                          </p:val>
                                        </p:tav>
                                      </p:tavLst>
                                    </p:anim>
                                    <p:animEffect transition="in" filter="fade">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49" presetClass="entr" presetSubtype="0" decel="100000"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p:cTn id="137" dur="500" fill="hold"/>
                                        <p:tgtEl>
                                          <p:spTgt spid="18"/>
                                        </p:tgtEl>
                                        <p:attrNameLst>
                                          <p:attrName>ppt_w</p:attrName>
                                        </p:attrNameLst>
                                      </p:cBhvr>
                                      <p:tavLst>
                                        <p:tav tm="0">
                                          <p:val>
                                            <p:fltVal val="0"/>
                                          </p:val>
                                        </p:tav>
                                        <p:tav tm="100000">
                                          <p:val>
                                            <p:strVal val="#ppt_w"/>
                                          </p:val>
                                        </p:tav>
                                      </p:tavLst>
                                    </p:anim>
                                    <p:anim calcmode="lin" valueType="num">
                                      <p:cBhvr>
                                        <p:cTn id="138" dur="500" fill="hold"/>
                                        <p:tgtEl>
                                          <p:spTgt spid="18"/>
                                        </p:tgtEl>
                                        <p:attrNameLst>
                                          <p:attrName>ppt_h</p:attrName>
                                        </p:attrNameLst>
                                      </p:cBhvr>
                                      <p:tavLst>
                                        <p:tav tm="0">
                                          <p:val>
                                            <p:fltVal val="0"/>
                                          </p:val>
                                        </p:tav>
                                        <p:tav tm="100000">
                                          <p:val>
                                            <p:strVal val="#ppt_h"/>
                                          </p:val>
                                        </p:tav>
                                      </p:tavLst>
                                    </p:anim>
                                    <p:anim calcmode="lin" valueType="num">
                                      <p:cBhvr>
                                        <p:cTn id="139" dur="500" fill="hold"/>
                                        <p:tgtEl>
                                          <p:spTgt spid="18"/>
                                        </p:tgtEl>
                                        <p:attrNameLst>
                                          <p:attrName>style.rotation</p:attrName>
                                        </p:attrNameLst>
                                      </p:cBhvr>
                                      <p:tavLst>
                                        <p:tav tm="0">
                                          <p:val>
                                            <p:fltVal val="360"/>
                                          </p:val>
                                        </p:tav>
                                        <p:tav tm="100000">
                                          <p:val>
                                            <p:fltVal val="0"/>
                                          </p:val>
                                        </p:tav>
                                      </p:tavLst>
                                    </p:anim>
                                    <p:animEffect transition="in" filter="fade">
                                      <p:cBhvr>
                                        <p:cTn id="140" dur="500"/>
                                        <p:tgtEl>
                                          <p:spTgt spid="18"/>
                                        </p:tgtEl>
                                      </p:cBhvr>
                                    </p:animEffect>
                                  </p:childTnLst>
                                </p:cTn>
                              </p:par>
                              <p:par>
                                <p:cTn id="141" presetID="49" presetClass="entr" presetSubtype="0" decel="100000" fill="hold" nodeType="with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p:cTn id="143" dur="500" fill="hold"/>
                                        <p:tgtEl>
                                          <p:spTgt spid="19"/>
                                        </p:tgtEl>
                                        <p:attrNameLst>
                                          <p:attrName>ppt_w</p:attrName>
                                        </p:attrNameLst>
                                      </p:cBhvr>
                                      <p:tavLst>
                                        <p:tav tm="0">
                                          <p:val>
                                            <p:fltVal val="0"/>
                                          </p:val>
                                        </p:tav>
                                        <p:tav tm="100000">
                                          <p:val>
                                            <p:strVal val="#ppt_w"/>
                                          </p:val>
                                        </p:tav>
                                      </p:tavLst>
                                    </p:anim>
                                    <p:anim calcmode="lin" valueType="num">
                                      <p:cBhvr>
                                        <p:cTn id="144" dur="500" fill="hold"/>
                                        <p:tgtEl>
                                          <p:spTgt spid="19"/>
                                        </p:tgtEl>
                                        <p:attrNameLst>
                                          <p:attrName>ppt_h</p:attrName>
                                        </p:attrNameLst>
                                      </p:cBhvr>
                                      <p:tavLst>
                                        <p:tav tm="0">
                                          <p:val>
                                            <p:fltVal val="0"/>
                                          </p:val>
                                        </p:tav>
                                        <p:tav tm="100000">
                                          <p:val>
                                            <p:strVal val="#ppt_h"/>
                                          </p:val>
                                        </p:tav>
                                      </p:tavLst>
                                    </p:anim>
                                    <p:anim calcmode="lin" valueType="num">
                                      <p:cBhvr>
                                        <p:cTn id="145" dur="500" fill="hold"/>
                                        <p:tgtEl>
                                          <p:spTgt spid="19"/>
                                        </p:tgtEl>
                                        <p:attrNameLst>
                                          <p:attrName>style.rotation</p:attrName>
                                        </p:attrNameLst>
                                      </p:cBhvr>
                                      <p:tavLst>
                                        <p:tav tm="0">
                                          <p:val>
                                            <p:fltVal val="360"/>
                                          </p:val>
                                        </p:tav>
                                        <p:tav tm="100000">
                                          <p:val>
                                            <p:fltVal val="0"/>
                                          </p:val>
                                        </p:tav>
                                      </p:tavLst>
                                    </p:anim>
                                    <p:animEffect transition="in" filter="fade">
                                      <p:cBhvr>
                                        <p:cTn id="146" dur="500"/>
                                        <p:tgtEl>
                                          <p:spTgt spid="19"/>
                                        </p:tgtEl>
                                      </p:cBhvr>
                                    </p:animEffect>
                                  </p:childTnLst>
                                </p:cTn>
                              </p:par>
                              <p:par>
                                <p:cTn id="147" presetID="49" presetClass="entr" presetSubtype="0" decel="100000"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 calcmode="lin" valueType="num">
                                      <p:cBhvr>
                                        <p:cTn id="149" dur="500" fill="hold"/>
                                        <p:tgtEl>
                                          <p:spTgt spid="32"/>
                                        </p:tgtEl>
                                        <p:attrNameLst>
                                          <p:attrName>ppt_w</p:attrName>
                                        </p:attrNameLst>
                                      </p:cBhvr>
                                      <p:tavLst>
                                        <p:tav tm="0">
                                          <p:val>
                                            <p:fltVal val="0"/>
                                          </p:val>
                                        </p:tav>
                                        <p:tav tm="100000">
                                          <p:val>
                                            <p:strVal val="#ppt_w"/>
                                          </p:val>
                                        </p:tav>
                                      </p:tavLst>
                                    </p:anim>
                                    <p:anim calcmode="lin" valueType="num">
                                      <p:cBhvr>
                                        <p:cTn id="150" dur="500" fill="hold"/>
                                        <p:tgtEl>
                                          <p:spTgt spid="32"/>
                                        </p:tgtEl>
                                        <p:attrNameLst>
                                          <p:attrName>ppt_h</p:attrName>
                                        </p:attrNameLst>
                                      </p:cBhvr>
                                      <p:tavLst>
                                        <p:tav tm="0">
                                          <p:val>
                                            <p:fltVal val="0"/>
                                          </p:val>
                                        </p:tav>
                                        <p:tav tm="100000">
                                          <p:val>
                                            <p:strVal val="#ppt_h"/>
                                          </p:val>
                                        </p:tav>
                                      </p:tavLst>
                                    </p:anim>
                                    <p:anim calcmode="lin" valueType="num">
                                      <p:cBhvr>
                                        <p:cTn id="151" dur="500" fill="hold"/>
                                        <p:tgtEl>
                                          <p:spTgt spid="32"/>
                                        </p:tgtEl>
                                        <p:attrNameLst>
                                          <p:attrName>style.rotation</p:attrName>
                                        </p:attrNameLst>
                                      </p:cBhvr>
                                      <p:tavLst>
                                        <p:tav tm="0">
                                          <p:val>
                                            <p:fltVal val="360"/>
                                          </p:val>
                                        </p:tav>
                                        <p:tav tm="100000">
                                          <p:val>
                                            <p:fltVal val="0"/>
                                          </p:val>
                                        </p:tav>
                                      </p:tavLst>
                                    </p:anim>
                                    <p:animEffect transition="in" filter="fade">
                                      <p:cBhvr>
                                        <p:cTn id="152" dur="500"/>
                                        <p:tgtEl>
                                          <p:spTgt spid="32"/>
                                        </p:tgtEl>
                                      </p:cBhvr>
                                    </p:animEffect>
                                  </p:childTnLst>
                                </p:cTn>
                              </p:par>
                              <p:par>
                                <p:cTn id="153" presetID="49" presetClass="entr" presetSubtype="0" decel="100000" fill="hold" grpId="0" nodeType="withEffect">
                                  <p:stCondLst>
                                    <p:cond delay="0"/>
                                  </p:stCondLst>
                                  <p:childTnLst>
                                    <p:set>
                                      <p:cBhvr>
                                        <p:cTn id="154" dur="1" fill="hold">
                                          <p:stCondLst>
                                            <p:cond delay="0"/>
                                          </p:stCondLst>
                                        </p:cTn>
                                        <p:tgtEl>
                                          <p:spTgt spid="33"/>
                                        </p:tgtEl>
                                        <p:attrNameLst>
                                          <p:attrName>style.visibility</p:attrName>
                                        </p:attrNameLst>
                                      </p:cBhvr>
                                      <p:to>
                                        <p:strVal val="visible"/>
                                      </p:to>
                                    </p:set>
                                    <p:anim calcmode="lin" valueType="num">
                                      <p:cBhvr>
                                        <p:cTn id="155" dur="500" fill="hold"/>
                                        <p:tgtEl>
                                          <p:spTgt spid="33"/>
                                        </p:tgtEl>
                                        <p:attrNameLst>
                                          <p:attrName>ppt_w</p:attrName>
                                        </p:attrNameLst>
                                      </p:cBhvr>
                                      <p:tavLst>
                                        <p:tav tm="0">
                                          <p:val>
                                            <p:fltVal val="0"/>
                                          </p:val>
                                        </p:tav>
                                        <p:tav tm="100000">
                                          <p:val>
                                            <p:strVal val="#ppt_w"/>
                                          </p:val>
                                        </p:tav>
                                      </p:tavLst>
                                    </p:anim>
                                    <p:anim calcmode="lin" valueType="num">
                                      <p:cBhvr>
                                        <p:cTn id="156" dur="500" fill="hold"/>
                                        <p:tgtEl>
                                          <p:spTgt spid="33"/>
                                        </p:tgtEl>
                                        <p:attrNameLst>
                                          <p:attrName>ppt_h</p:attrName>
                                        </p:attrNameLst>
                                      </p:cBhvr>
                                      <p:tavLst>
                                        <p:tav tm="0">
                                          <p:val>
                                            <p:fltVal val="0"/>
                                          </p:val>
                                        </p:tav>
                                        <p:tav tm="100000">
                                          <p:val>
                                            <p:strVal val="#ppt_h"/>
                                          </p:val>
                                        </p:tav>
                                      </p:tavLst>
                                    </p:anim>
                                    <p:anim calcmode="lin" valueType="num">
                                      <p:cBhvr>
                                        <p:cTn id="157" dur="500" fill="hold"/>
                                        <p:tgtEl>
                                          <p:spTgt spid="33"/>
                                        </p:tgtEl>
                                        <p:attrNameLst>
                                          <p:attrName>style.rotation</p:attrName>
                                        </p:attrNameLst>
                                      </p:cBhvr>
                                      <p:tavLst>
                                        <p:tav tm="0">
                                          <p:val>
                                            <p:fltVal val="360"/>
                                          </p:val>
                                        </p:tav>
                                        <p:tav tm="100000">
                                          <p:val>
                                            <p:fltVal val="0"/>
                                          </p:val>
                                        </p:tav>
                                      </p:tavLst>
                                    </p:anim>
                                    <p:animEffect transition="in" filter="fade">
                                      <p:cBhvr>
                                        <p:cTn id="158" dur="500"/>
                                        <p:tgtEl>
                                          <p:spTgt spid="33"/>
                                        </p:tgtEl>
                                      </p:cBhvr>
                                    </p:animEffect>
                                  </p:childTnLst>
                                </p:cTn>
                              </p:par>
                            </p:childTnLst>
                          </p:cTn>
                        </p:par>
                      </p:childTnLst>
                    </p:cTn>
                  </p:par>
                  <p:par>
                    <p:cTn id="159" fill="hold">
                      <p:stCondLst>
                        <p:cond delay="indefinite"/>
                      </p:stCondLst>
                      <p:childTnLst>
                        <p:par>
                          <p:cTn id="160" fill="hold">
                            <p:stCondLst>
                              <p:cond delay="0"/>
                            </p:stCondLst>
                            <p:childTnLst>
                              <p:par>
                                <p:cTn id="161" presetID="49" presetClass="entr" presetSubtype="0" decel="100000" fill="hold" nodeType="clickEffect">
                                  <p:stCondLst>
                                    <p:cond delay="0"/>
                                  </p:stCondLst>
                                  <p:childTnLst>
                                    <p:set>
                                      <p:cBhvr>
                                        <p:cTn id="162" dur="1" fill="hold">
                                          <p:stCondLst>
                                            <p:cond delay="0"/>
                                          </p:stCondLst>
                                        </p:cTn>
                                        <p:tgtEl>
                                          <p:spTgt spid="21"/>
                                        </p:tgtEl>
                                        <p:attrNameLst>
                                          <p:attrName>style.visibility</p:attrName>
                                        </p:attrNameLst>
                                      </p:cBhvr>
                                      <p:to>
                                        <p:strVal val="visible"/>
                                      </p:to>
                                    </p:set>
                                    <p:anim calcmode="lin" valueType="num">
                                      <p:cBhvr>
                                        <p:cTn id="163" dur="500" fill="hold"/>
                                        <p:tgtEl>
                                          <p:spTgt spid="21"/>
                                        </p:tgtEl>
                                        <p:attrNameLst>
                                          <p:attrName>ppt_w</p:attrName>
                                        </p:attrNameLst>
                                      </p:cBhvr>
                                      <p:tavLst>
                                        <p:tav tm="0">
                                          <p:val>
                                            <p:fltVal val="0"/>
                                          </p:val>
                                        </p:tav>
                                        <p:tav tm="100000">
                                          <p:val>
                                            <p:strVal val="#ppt_w"/>
                                          </p:val>
                                        </p:tav>
                                      </p:tavLst>
                                    </p:anim>
                                    <p:anim calcmode="lin" valueType="num">
                                      <p:cBhvr>
                                        <p:cTn id="164" dur="500" fill="hold"/>
                                        <p:tgtEl>
                                          <p:spTgt spid="21"/>
                                        </p:tgtEl>
                                        <p:attrNameLst>
                                          <p:attrName>ppt_h</p:attrName>
                                        </p:attrNameLst>
                                      </p:cBhvr>
                                      <p:tavLst>
                                        <p:tav tm="0">
                                          <p:val>
                                            <p:fltVal val="0"/>
                                          </p:val>
                                        </p:tav>
                                        <p:tav tm="100000">
                                          <p:val>
                                            <p:strVal val="#ppt_h"/>
                                          </p:val>
                                        </p:tav>
                                      </p:tavLst>
                                    </p:anim>
                                    <p:anim calcmode="lin" valueType="num">
                                      <p:cBhvr>
                                        <p:cTn id="165" dur="500" fill="hold"/>
                                        <p:tgtEl>
                                          <p:spTgt spid="21"/>
                                        </p:tgtEl>
                                        <p:attrNameLst>
                                          <p:attrName>style.rotation</p:attrName>
                                        </p:attrNameLst>
                                      </p:cBhvr>
                                      <p:tavLst>
                                        <p:tav tm="0">
                                          <p:val>
                                            <p:fltVal val="360"/>
                                          </p:val>
                                        </p:tav>
                                        <p:tav tm="100000">
                                          <p:val>
                                            <p:fltVal val="0"/>
                                          </p:val>
                                        </p:tav>
                                      </p:tavLst>
                                    </p:anim>
                                    <p:animEffect transition="in" filter="fade">
                                      <p:cBhvr>
                                        <p:cTn id="166" dur="500"/>
                                        <p:tgtEl>
                                          <p:spTgt spid="21"/>
                                        </p:tgtEl>
                                      </p:cBhvr>
                                    </p:animEffect>
                                  </p:childTnLst>
                                </p:cTn>
                              </p:par>
                              <p:par>
                                <p:cTn id="167" presetID="49" presetClass="entr" presetSubtype="0" decel="100000" fill="hold" nodeType="withEffect">
                                  <p:stCondLst>
                                    <p:cond delay="0"/>
                                  </p:stCondLst>
                                  <p:childTnLst>
                                    <p:set>
                                      <p:cBhvr>
                                        <p:cTn id="168" dur="1" fill="hold">
                                          <p:stCondLst>
                                            <p:cond delay="0"/>
                                          </p:stCondLst>
                                        </p:cTn>
                                        <p:tgtEl>
                                          <p:spTgt spid="22"/>
                                        </p:tgtEl>
                                        <p:attrNameLst>
                                          <p:attrName>style.visibility</p:attrName>
                                        </p:attrNameLst>
                                      </p:cBhvr>
                                      <p:to>
                                        <p:strVal val="visible"/>
                                      </p:to>
                                    </p:set>
                                    <p:anim calcmode="lin" valueType="num">
                                      <p:cBhvr>
                                        <p:cTn id="169" dur="500" fill="hold"/>
                                        <p:tgtEl>
                                          <p:spTgt spid="22"/>
                                        </p:tgtEl>
                                        <p:attrNameLst>
                                          <p:attrName>ppt_w</p:attrName>
                                        </p:attrNameLst>
                                      </p:cBhvr>
                                      <p:tavLst>
                                        <p:tav tm="0">
                                          <p:val>
                                            <p:fltVal val="0"/>
                                          </p:val>
                                        </p:tav>
                                        <p:tav tm="100000">
                                          <p:val>
                                            <p:strVal val="#ppt_w"/>
                                          </p:val>
                                        </p:tav>
                                      </p:tavLst>
                                    </p:anim>
                                    <p:anim calcmode="lin" valueType="num">
                                      <p:cBhvr>
                                        <p:cTn id="170" dur="500" fill="hold"/>
                                        <p:tgtEl>
                                          <p:spTgt spid="22"/>
                                        </p:tgtEl>
                                        <p:attrNameLst>
                                          <p:attrName>ppt_h</p:attrName>
                                        </p:attrNameLst>
                                      </p:cBhvr>
                                      <p:tavLst>
                                        <p:tav tm="0">
                                          <p:val>
                                            <p:fltVal val="0"/>
                                          </p:val>
                                        </p:tav>
                                        <p:tav tm="100000">
                                          <p:val>
                                            <p:strVal val="#ppt_h"/>
                                          </p:val>
                                        </p:tav>
                                      </p:tavLst>
                                    </p:anim>
                                    <p:anim calcmode="lin" valueType="num">
                                      <p:cBhvr>
                                        <p:cTn id="171" dur="500" fill="hold"/>
                                        <p:tgtEl>
                                          <p:spTgt spid="22"/>
                                        </p:tgtEl>
                                        <p:attrNameLst>
                                          <p:attrName>style.rotation</p:attrName>
                                        </p:attrNameLst>
                                      </p:cBhvr>
                                      <p:tavLst>
                                        <p:tav tm="0">
                                          <p:val>
                                            <p:fltVal val="360"/>
                                          </p:val>
                                        </p:tav>
                                        <p:tav tm="100000">
                                          <p:val>
                                            <p:fltVal val="0"/>
                                          </p:val>
                                        </p:tav>
                                      </p:tavLst>
                                    </p:anim>
                                    <p:animEffect transition="in" filter="fade">
                                      <p:cBhvr>
                                        <p:cTn id="172" dur="500"/>
                                        <p:tgtEl>
                                          <p:spTgt spid="22"/>
                                        </p:tgtEl>
                                      </p:cBhvr>
                                    </p:animEffect>
                                  </p:childTnLst>
                                </p:cTn>
                              </p:par>
                              <p:par>
                                <p:cTn id="173" presetID="49" presetClass="entr" presetSubtype="0" decel="100000" fill="hold" grpId="0" nodeType="with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p:cTn id="175" dur="500" fill="hold"/>
                                        <p:tgtEl>
                                          <p:spTgt spid="34"/>
                                        </p:tgtEl>
                                        <p:attrNameLst>
                                          <p:attrName>ppt_w</p:attrName>
                                        </p:attrNameLst>
                                      </p:cBhvr>
                                      <p:tavLst>
                                        <p:tav tm="0">
                                          <p:val>
                                            <p:fltVal val="0"/>
                                          </p:val>
                                        </p:tav>
                                        <p:tav tm="100000">
                                          <p:val>
                                            <p:strVal val="#ppt_w"/>
                                          </p:val>
                                        </p:tav>
                                      </p:tavLst>
                                    </p:anim>
                                    <p:anim calcmode="lin" valueType="num">
                                      <p:cBhvr>
                                        <p:cTn id="176" dur="500" fill="hold"/>
                                        <p:tgtEl>
                                          <p:spTgt spid="34"/>
                                        </p:tgtEl>
                                        <p:attrNameLst>
                                          <p:attrName>ppt_h</p:attrName>
                                        </p:attrNameLst>
                                      </p:cBhvr>
                                      <p:tavLst>
                                        <p:tav tm="0">
                                          <p:val>
                                            <p:fltVal val="0"/>
                                          </p:val>
                                        </p:tav>
                                        <p:tav tm="100000">
                                          <p:val>
                                            <p:strVal val="#ppt_h"/>
                                          </p:val>
                                        </p:tav>
                                      </p:tavLst>
                                    </p:anim>
                                    <p:anim calcmode="lin" valueType="num">
                                      <p:cBhvr>
                                        <p:cTn id="177" dur="500" fill="hold"/>
                                        <p:tgtEl>
                                          <p:spTgt spid="34"/>
                                        </p:tgtEl>
                                        <p:attrNameLst>
                                          <p:attrName>style.rotation</p:attrName>
                                        </p:attrNameLst>
                                      </p:cBhvr>
                                      <p:tavLst>
                                        <p:tav tm="0">
                                          <p:val>
                                            <p:fltVal val="360"/>
                                          </p:val>
                                        </p:tav>
                                        <p:tav tm="100000">
                                          <p:val>
                                            <p:fltVal val="0"/>
                                          </p:val>
                                        </p:tav>
                                      </p:tavLst>
                                    </p:anim>
                                    <p:animEffect transition="in" filter="fade">
                                      <p:cBhvr>
                                        <p:cTn id="178" dur="500"/>
                                        <p:tgtEl>
                                          <p:spTgt spid="34"/>
                                        </p:tgtEl>
                                      </p:cBhvr>
                                    </p:animEffect>
                                  </p:childTnLst>
                                </p:cTn>
                              </p:par>
                              <p:par>
                                <p:cTn id="179" presetID="49" presetClass="entr" presetSubtype="0" decel="10000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500" fill="hold"/>
                                        <p:tgtEl>
                                          <p:spTgt spid="35"/>
                                        </p:tgtEl>
                                        <p:attrNameLst>
                                          <p:attrName>ppt_w</p:attrName>
                                        </p:attrNameLst>
                                      </p:cBhvr>
                                      <p:tavLst>
                                        <p:tav tm="0">
                                          <p:val>
                                            <p:fltVal val="0"/>
                                          </p:val>
                                        </p:tav>
                                        <p:tav tm="100000">
                                          <p:val>
                                            <p:strVal val="#ppt_w"/>
                                          </p:val>
                                        </p:tav>
                                      </p:tavLst>
                                    </p:anim>
                                    <p:anim calcmode="lin" valueType="num">
                                      <p:cBhvr>
                                        <p:cTn id="182" dur="500" fill="hold"/>
                                        <p:tgtEl>
                                          <p:spTgt spid="35"/>
                                        </p:tgtEl>
                                        <p:attrNameLst>
                                          <p:attrName>ppt_h</p:attrName>
                                        </p:attrNameLst>
                                      </p:cBhvr>
                                      <p:tavLst>
                                        <p:tav tm="0">
                                          <p:val>
                                            <p:fltVal val="0"/>
                                          </p:val>
                                        </p:tav>
                                        <p:tav tm="100000">
                                          <p:val>
                                            <p:strVal val="#ppt_h"/>
                                          </p:val>
                                        </p:tav>
                                      </p:tavLst>
                                    </p:anim>
                                    <p:anim calcmode="lin" valueType="num">
                                      <p:cBhvr>
                                        <p:cTn id="183" dur="500" fill="hold"/>
                                        <p:tgtEl>
                                          <p:spTgt spid="35"/>
                                        </p:tgtEl>
                                        <p:attrNameLst>
                                          <p:attrName>style.rotation</p:attrName>
                                        </p:attrNameLst>
                                      </p:cBhvr>
                                      <p:tavLst>
                                        <p:tav tm="0">
                                          <p:val>
                                            <p:fltVal val="360"/>
                                          </p:val>
                                        </p:tav>
                                        <p:tav tm="100000">
                                          <p:val>
                                            <p:fltVal val="0"/>
                                          </p:val>
                                        </p:tav>
                                      </p:tavLst>
                                    </p:anim>
                                    <p:animEffect transition="in" filter="fade">
                                      <p:cBhvr>
                                        <p:cTn id="1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6937" y="515455"/>
            <a:ext cx="5367328" cy="5367328"/>
          </a:xfrm>
          <a:prstGeom prst="rect">
            <a:avLst/>
          </a:prstGeom>
        </p:spPr>
      </p:pic>
      <p:pic>
        <p:nvPicPr>
          <p:cNvPr id="4" name="Picture 4"/>
          <p:cNvPicPr>
            <a:picLocks noChangeAspect="1"/>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544821" y="1538644"/>
            <a:ext cx="3402881" cy="3402881"/>
          </a:xfrm>
          <a:prstGeom prst="rect">
            <a:avLst/>
          </a:prstGeom>
        </p:spPr>
      </p:pic>
      <p:pic>
        <p:nvPicPr>
          <p:cNvPr id="5" name="Picture 5"/>
          <p:cNvPicPr>
            <a:picLocks noChangeAspect="1"/>
          </p:cNvPicPr>
          <p:nvPr/>
        </p:nvPicPr>
        <p:blipFill>
          <a:blip r:embed="rId5"/>
          <a:srcRect/>
          <a:stretch>
            <a:fillRect/>
          </a:stretch>
        </p:blipFill>
        <p:spPr>
          <a:xfrm flipH="1">
            <a:off x="-1446862" y="2510388"/>
            <a:ext cx="5441665" cy="19726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32207">
            <a:off x="10691668" y="-274504"/>
            <a:ext cx="14126902" cy="1412690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6801327"/>
            <a:ext cx="882424" cy="893799"/>
          </a:xfrm>
          <a:prstGeom prst="rect">
            <a:avLst/>
          </a:prstGeom>
        </p:spPr>
      </p:pic>
      <p:sp>
        <p:nvSpPr>
          <p:cNvPr id="8" name="TextBox 8"/>
          <p:cNvSpPr txBox="1"/>
          <p:nvPr/>
        </p:nvSpPr>
        <p:spPr>
          <a:xfrm>
            <a:off x="7705932" y="326863"/>
            <a:ext cx="9668576" cy="3359893"/>
          </a:xfrm>
          <a:prstGeom prst="rect">
            <a:avLst/>
          </a:prstGeom>
        </p:spPr>
        <p:txBody>
          <a:bodyPr lIns="0" tIns="0" rIns="0" bIns="0" rtlCol="0" anchor="t">
            <a:spAutoFit/>
          </a:bodyPr>
          <a:lstStyle/>
          <a:p>
            <a:pPr algn="r">
              <a:lnSpc>
                <a:spcPts val="7834"/>
              </a:lnSpc>
            </a:pPr>
            <a:r>
              <a:rPr lang="en-US" sz="5595">
                <a:solidFill>
                  <a:srgbClr val="FFFFFF"/>
                </a:solidFill>
                <a:latin typeface="Muli Black"/>
              </a:rPr>
              <a:t>3. Các phương pháp học từ phần thưởng</a:t>
            </a:r>
          </a:p>
          <a:p>
            <a:pPr>
              <a:lnSpc>
                <a:spcPts val="11333"/>
              </a:lnSpc>
              <a:spcBef>
                <a:spcPct val="0"/>
              </a:spcBef>
            </a:pPr>
            <a:endParaRPr lang="en-US" sz="5595">
              <a:solidFill>
                <a:srgbClr val="FFFFFF"/>
              </a:solidFill>
              <a:latin typeface="Muli Black"/>
            </a:endParaRPr>
          </a:p>
        </p:txBody>
      </p:sp>
      <p:sp>
        <p:nvSpPr>
          <p:cNvPr id="9" name="TextBox 9"/>
          <p:cNvSpPr txBox="1"/>
          <p:nvPr/>
        </p:nvSpPr>
        <p:spPr>
          <a:xfrm>
            <a:off x="7566010" y="3182934"/>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MODEL-BASED REINFORCEMENT LEARNING</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68423" y="9135378"/>
            <a:ext cx="1520611" cy="1540213"/>
          </a:xfrm>
          <a:prstGeom prst="rect">
            <a:avLst/>
          </a:prstGeom>
        </p:spPr>
      </p:pic>
      <p:sp>
        <p:nvSpPr>
          <p:cNvPr id="11" name="TextBox 11"/>
          <p:cNvSpPr txBox="1"/>
          <p:nvPr/>
        </p:nvSpPr>
        <p:spPr>
          <a:xfrm>
            <a:off x="7566010" y="4425841"/>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MODEL-FREE REINFORCEMENT LEARNING</a:t>
            </a:r>
          </a:p>
        </p:txBody>
      </p:sp>
      <p:sp>
        <p:nvSpPr>
          <p:cNvPr id="12" name="TextBox 12"/>
          <p:cNvSpPr txBox="1"/>
          <p:nvPr/>
        </p:nvSpPr>
        <p:spPr>
          <a:xfrm>
            <a:off x="6548188" y="6731797"/>
            <a:ext cx="5191624"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ACTION-UTILITY LEARNING</a:t>
            </a:r>
          </a:p>
        </p:txBody>
      </p:sp>
      <p:sp>
        <p:nvSpPr>
          <p:cNvPr id="13" name="TextBox 13"/>
          <p:cNvSpPr txBox="1"/>
          <p:nvPr/>
        </p:nvSpPr>
        <p:spPr>
          <a:xfrm>
            <a:off x="13934907" y="6731797"/>
            <a:ext cx="3134202"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POLICY SEARCH</a:t>
            </a:r>
          </a:p>
        </p:txBody>
      </p:sp>
      <p:sp>
        <p:nvSpPr>
          <p:cNvPr id="14" name="AutoShape 14"/>
          <p:cNvSpPr/>
          <p:nvPr/>
        </p:nvSpPr>
        <p:spPr>
          <a:xfrm flipV="1">
            <a:off x="9144000" y="5143500"/>
            <a:ext cx="3246120" cy="1243607"/>
          </a:xfrm>
          <a:prstGeom prst="line">
            <a:avLst/>
          </a:prstGeom>
          <a:ln w="38100" cap="flat">
            <a:solidFill>
              <a:srgbClr val="FFFFFF"/>
            </a:solidFill>
            <a:prstDash val="solid"/>
            <a:headEnd type="none" w="sm" len="sm"/>
            <a:tailEnd type="none" w="sm" len="sm"/>
          </a:ln>
        </p:spPr>
      </p:sp>
      <p:sp>
        <p:nvSpPr>
          <p:cNvPr id="15" name="AutoShape 15"/>
          <p:cNvSpPr/>
          <p:nvPr/>
        </p:nvSpPr>
        <p:spPr>
          <a:xfrm flipH="1" flipV="1">
            <a:off x="12396781" y="5143500"/>
            <a:ext cx="3105227" cy="1261396"/>
          </a:xfrm>
          <a:prstGeom prst="line">
            <a:avLst/>
          </a:prstGeom>
          <a:ln w="38100" cap="flat">
            <a:solidFill>
              <a:srgbClr val="FFFFFF"/>
            </a:solidFill>
            <a:prstDash val="solid"/>
            <a:headEnd type="none" w="sm" len="sm"/>
            <a:tailEnd type="none" w="sm" len="sm"/>
          </a:ln>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0649712" y="-1310783"/>
            <a:ext cx="15474081" cy="15474081"/>
          </a:xfrm>
          <a:prstGeom prst="rect">
            <a:avLst/>
          </a:prstGeom>
        </p:spPr>
      </p:pic>
      <p:pic>
        <p:nvPicPr>
          <p:cNvPr id="3" name="Picture 3"/>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2761226" y="-2068622"/>
            <a:ext cx="16413742" cy="16413742"/>
          </a:xfrm>
          <a:prstGeom prst="rect">
            <a:avLst/>
          </a:prstGeom>
        </p:spPr>
      </p:pic>
      <p:pic>
        <p:nvPicPr>
          <p:cNvPr id="4" name="Picture 4"/>
          <p:cNvPicPr>
            <a:picLocks noChangeAspect="1"/>
          </p:cNvPicPr>
          <p:nvPr/>
        </p:nvPicPr>
        <p:blipFill>
          <a:blip r:embed="rId4"/>
          <a:srcRect/>
          <a:stretch>
            <a:fillRect/>
          </a:stretch>
        </p:blipFill>
        <p:spPr>
          <a:xfrm rot="5400000">
            <a:off x="-11924250" y="2196596"/>
            <a:ext cx="27069000" cy="7680829"/>
          </a:xfrm>
          <a:prstGeom prst="rect">
            <a:avLst/>
          </a:prstGeom>
        </p:spPr>
      </p:pic>
      <p:grpSp>
        <p:nvGrpSpPr>
          <p:cNvPr id="5" name="Group 5"/>
          <p:cNvGrpSpPr>
            <a:grpSpLocks noChangeAspect="1"/>
          </p:cNvGrpSpPr>
          <p:nvPr/>
        </p:nvGrpSpPr>
        <p:grpSpPr>
          <a:xfrm>
            <a:off x="13707032" y="3515065"/>
            <a:ext cx="5246968" cy="5246370"/>
            <a:chOff x="0" y="0"/>
            <a:chExt cx="6350013" cy="6349289"/>
          </a:xfrm>
        </p:grpSpPr>
        <p:sp>
          <p:nvSpPr>
            <p:cNvPr id="6" name="Freeform 6"/>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3630" r="-3630"/>
              </a:stretch>
            </a:blipFill>
          </p:spPr>
        </p:sp>
      </p:grpSp>
      <p:sp>
        <p:nvSpPr>
          <p:cNvPr id="7" name="TextBox 7"/>
          <p:cNvSpPr txBox="1"/>
          <p:nvPr/>
        </p:nvSpPr>
        <p:spPr>
          <a:xfrm>
            <a:off x="1028700" y="451431"/>
            <a:ext cx="12678332" cy="2278407"/>
          </a:xfrm>
          <a:prstGeom prst="rect">
            <a:avLst/>
          </a:prstGeom>
        </p:spPr>
        <p:txBody>
          <a:bodyPr lIns="0" tIns="0" rIns="0" bIns="0" rtlCol="0" anchor="t">
            <a:spAutoFit/>
          </a:bodyPr>
          <a:lstStyle/>
          <a:p>
            <a:pPr>
              <a:lnSpc>
                <a:spcPts val="7076"/>
              </a:lnSpc>
            </a:pPr>
            <a:r>
              <a:rPr lang="en-US" sz="5054">
                <a:solidFill>
                  <a:srgbClr val="FFFFFF"/>
                </a:solidFill>
                <a:latin typeface="Muli Black"/>
              </a:rPr>
              <a:t>4. Các thuật toán trong học tăng cường</a:t>
            </a:r>
          </a:p>
          <a:p>
            <a:pPr>
              <a:lnSpc>
                <a:spcPts val="11466"/>
              </a:lnSpc>
              <a:spcBef>
                <a:spcPct val="0"/>
              </a:spcBef>
            </a:pPr>
            <a:endParaRPr lang="en-US" sz="5054">
              <a:solidFill>
                <a:srgbClr val="FFFFFF"/>
              </a:solidFill>
              <a:latin typeface="Muli Black"/>
            </a:endParaRPr>
          </a:p>
        </p:txBody>
      </p:sp>
      <p:sp>
        <p:nvSpPr>
          <p:cNvPr id="8" name="TextBox 8"/>
          <p:cNvSpPr txBox="1"/>
          <p:nvPr/>
        </p:nvSpPr>
        <p:spPr>
          <a:xfrm>
            <a:off x="1105" y="2682213"/>
            <a:ext cx="10899119" cy="1090197"/>
          </a:xfrm>
          <a:prstGeom prst="rect">
            <a:avLst/>
          </a:prstGeom>
        </p:spPr>
        <p:txBody>
          <a:bodyPr lIns="0" tIns="0" rIns="0" bIns="0" rtlCol="0" anchor="t">
            <a:spAutoFit/>
          </a:bodyPr>
          <a:lstStyle/>
          <a:p>
            <a:pPr algn="ctr">
              <a:lnSpc>
                <a:spcPts val="4485"/>
              </a:lnSpc>
            </a:pPr>
            <a:r>
              <a:rPr lang="en-US" sz="3203">
                <a:solidFill>
                  <a:srgbClr val="FFFFFF"/>
                </a:solidFill>
                <a:latin typeface="Muli Black"/>
              </a:rPr>
              <a:t>Model-based reinforcement learning : </a:t>
            </a:r>
          </a:p>
          <a:p>
            <a:pPr algn="ctr">
              <a:lnSpc>
                <a:spcPts val="4485"/>
              </a:lnSpc>
              <a:spcBef>
                <a:spcPct val="0"/>
              </a:spcBef>
            </a:pPr>
            <a:r>
              <a:rPr lang="en-US" sz="3203">
                <a:solidFill>
                  <a:srgbClr val="FFFFFF"/>
                </a:solidFill>
                <a:latin typeface="Muli Black"/>
              </a:rPr>
              <a:t>Dyna - Q, Monte Carlo Tree Search ( MCTS )</a:t>
            </a:r>
          </a:p>
        </p:txBody>
      </p:sp>
      <p:sp>
        <p:nvSpPr>
          <p:cNvPr id="9" name="TextBox 9"/>
          <p:cNvSpPr txBox="1"/>
          <p:nvPr/>
        </p:nvSpPr>
        <p:spPr>
          <a:xfrm>
            <a:off x="-51157" y="6090625"/>
            <a:ext cx="10899119" cy="1108124"/>
          </a:xfrm>
          <a:prstGeom prst="rect">
            <a:avLst/>
          </a:prstGeom>
        </p:spPr>
        <p:txBody>
          <a:bodyPr lIns="0" tIns="0" rIns="0" bIns="0" rtlCol="0" anchor="t">
            <a:spAutoFit/>
          </a:bodyPr>
          <a:lstStyle/>
          <a:p>
            <a:pPr algn="ctr">
              <a:lnSpc>
                <a:spcPts val="4485"/>
              </a:lnSpc>
            </a:pPr>
            <a:r>
              <a:rPr lang="en-US" sz="3203" dirty="0">
                <a:solidFill>
                  <a:srgbClr val="FFFFFF"/>
                </a:solidFill>
                <a:latin typeface="Muli Black"/>
              </a:rPr>
              <a:t>Model-free reinforcement learning : </a:t>
            </a:r>
          </a:p>
          <a:p>
            <a:pPr algn="ctr">
              <a:lnSpc>
                <a:spcPts val="4485"/>
              </a:lnSpc>
              <a:spcBef>
                <a:spcPct val="0"/>
              </a:spcBef>
            </a:pPr>
            <a:r>
              <a:rPr lang="en-US" sz="3203" dirty="0">
                <a:solidFill>
                  <a:srgbClr val="FFFFFF"/>
                </a:solidFill>
                <a:latin typeface="Muli Black"/>
              </a:rPr>
              <a:t>Q - Learning, SARSA</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4407601" y="2740127"/>
            <a:ext cx="9926737" cy="1183567"/>
            <a:chOff x="0" y="0"/>
            <a:chExt cx="2614449" cy="311721"/>
          </a:xfrm>
        </p:grpSpPr>
        <p:sp>
          <p:nvSpPr>
            <p:cNvPr id="5" name="Freeform 5"/>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407601" y="171297"/>
            <a:ext cx="9926737" cy="1150173"/>
          </a:xfrm>
          <a:prstGeom prst="rect">
            <a:avLst/>
          </a:prstGeom>
        </p:spPr>
        <p:txBody>
          <a:bodyPr lIns="0" tIns="0" rIns="0" bIns="0" rtlCol="0" anchor="t">
            <a:spAutoFit/>
          </a:bodyPr>
          <a:lstStyle/>
          <a:p>
            <a:pPr>
              <a:lnSpc>
                <a:spcPts val="9407"/>
              </a:lnSpc>
              <a:spcBef>
                <a:spcPct val="0"/>
              </a:spcBef>
            </a:pPr>
            <a:r>
              <a:rPr lang="en-US" sz="6719">
                <a:solidFill>
                  <a:srgbClr val="FFFFFF"/>
                </a:solidFill>
                <a:latin typeface="Muli Black"/>
              </a:rPr>
              <a:t>II. Gymnasium Package</a:t>
            </a:r>
          </a:p>
        </p:txBody>
      </p:sp>
      <p:sp>
        <p:nvSpPr>
          <p:cNvPr id="8" name="TextBox 8"/>
          <p:cNvSpPr txBox="1"/>
          <p:nvPr/>
        </p:nvSpPr>
        <p:spPr>
          <a:xfrm>
            <a:off x="6186691" y="3085540"/>
            <a:ext cx="6081509"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Cơ</a:t>
            </a:r>
            <a:r>
              <a:rPr lang="en-US" sz="2632" dirty="0">
                <a:solidFill>
                  <a:srgbClr val="290B66"/>
                </a:solidFill>
                <a:latin typeface="Muli Black"/>
              </a:rPr>
              <a:t> </a:t>
            </a:r>
            <a:r>
              <a:rPr lang="en-US" sz="2632" dirty="0" err="1">
                <a:solidFill>
                  <a:srgbClr val="290B66"/>
                </a:solidFill>
                <a:latin typeface="Muli Black"/>
              </a:rPr>
              <a:t>bản</a:t>
            </a:r>
            <a:r>
              <a:rPr lang="en-US" sz="2632" dirty="0">
                <a:solidFill>
                  <a:srgbClr val="290B66"/>
                </a:solidFill>
                <a:latin typeface="Muli Black"/>
              </a:rPr>
              <a:t> </a:t>
            </a:r>
            <a:r>
              <a:rPr lang="en-US" sz="2632" dirty="0" err="1">
                <a:solidFill>
                  <a:srgbClr val="290B66"/>
                </a:solidFill>
                <a:latin typeface="Muli Black"/>
              </a:rPr>
              <a:t>về</a:t>
            </a:r>
            <a:r>
              <a:rPr lang="en-US" sz="2632" dirty="0">
                <a:solidFill>
                  <a:srgbClr val="290B66"/>
                </a:solidFill>
                <a:latin typeface="Muli Black"/>
              </a:rPr>
              <a:t> Gymnasium Package</a:t>
            </a:r>
          </a:p>
        </p:txBody>
      </p:sp>
      <p:grpSp>
        <p:nvGrpSpPr>
          <p:cNvPr id="9" name="Group 9"/>
          <p:cNvGrpSpPr/>
          <p:nvPr/>
        </p:nvGrpSpPr>
        <p:grpSpPr>
          <a:xfrm>
            <a:off x="4407601" y="4430048"/>
            <a:ext cx="9926737" cy="1183567"/>
            <a:chOff x="0" y="0"/>
            <a:chExt cx="2614449" cy="311721"/>
          </a:xfrm>
        </p:grpSpPr>
        <p:sp>
          <p:nvSpPr>
            <p:cNvPr id="10" name="Freeform 10"/>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00228" y="4775460"/>
            <a:ext cx="45414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2. Bắt đầu với Gymnasium </a:t>
            </a:r>
          </a:p>
        </p:txBody>
      </p:sp>
      <p:grpSp>
        <p:nvGrpSpPr>
          <p:cNvPr id="13" name="Group 13"/>
          <p:cNvGrpSpPr/>
          <p:nvPr/>
        </p:nvGrpSpPr>
        <p:grpSpPr>
          <a:xfrm>
            <a:off x="4407601" y="6118439"/>
            <a:ext cx="9926737" cy="1183567"/>
            <a:chOff x="0" y="0"/>
            <a:chExt cx="2614449" cy="311721"/>
          </a:xfrm>
        </p:grpSpPr>
        <p:sp>
          <p:nvSpPr>
            <p:cNvPr id="14" name="Freeform 14"/>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981828" y="6463852"/>
            <a:ext cx="87782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3. Các môi trường cung cấp bởi Gymnasium Package</a:t>
            </a:r>
          </a:p>
        </p:txBody>
      </p:sp>
      <p:grpSp>
        <p:nvGrpSpPr>
          <p:cNvPr id="17" name="Group 17"/>
          <p:cNvGrpSpPr/>
          <p:nvPr/>
        </p:nvGrpSpPr>
        <p:grpSpPr>
          <a:xfrm>
            <a:off x="4407601" y="7806831"/>
            <a:ext cx="9926737" cy="1183567"/>
            <a:chOff x="0" y="0"/>
            <a:chExt cx="2614449" cy="311721"/>
          </a:xfrm>
        </p:grpSpPr>
        <p:sp>
          <p:nvSpPr>
            <p:cNvPr id="18" name="Freeform 18"/>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182434" y="8149731"/>
            <a:ext cx="8377070"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4. Các thành phần chính của Gymnasium Package</a:t>
            </a: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900" decel="100000" fill="hold"/>
                                        <p:tgtEl>
                                          <p:spTgt spid="2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900" decel="100000" fill="hold"/>
                                        <p:tgtEl>
                                          <p:spTgt spid="1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P spid="1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162478" y="4056039"/>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601870" y="200554"/>
            <a:ext cx="9724485" cy="708784"/>
          </a:xfrm>
          <a:prstGeom prst="rect">
            <a:avLst/>
          </a:prstGeom>
        </p:spPr>
        <p:txBody>
          <a:bodyPr lIns="0" tIns="0" rIns="0" bIns="0" rtlCol="0" anchor="t">
            <a:spAutoFit/>
          </a:bodyPr>
          <a:lstStyle/>
          <a:p>
            <a:pPr marL="463738" lvl="1" algn="just">
              <a:lnSpc>
                <a:spcPts val="6014"/>
              </a:lnSpc>
              <a:spcBef>
                <a:spcPct val="0"/>
              </a:spcBef>
            </a:pPr>
            <a:r>
              <a:rPr lang="en-US" sz="4295" dirty="0">
                <a:solidFill>
                  <a:srgbClr val="FFFFFF"/>
                </a:solidFill>
                <a:latin typeface="Muli Black"/>
              </a:rPr>
              <a:t>1. </a:t>
            </a:r>
            <a:r>
              <a:rPr lang="en-US" sz="4295" dirty="0" err="1">
                <a:solidFill>
                  <a:srgbClr val="FFFFFF"/>
                </a:solidFill>
                <a:latin typeface="Muli Black"/>
              </a:rPr>
              <a:t>Cơ</a:t>
            </a:r>
            <a:r>
              <a:rPr lang="en-US" sz="4295" dirty="0">
                <a:solidFill>
                  <a:srgbClr val="FFFFFF"/>
                </a:solidFill>
                <a:latin typeface="Muli Black"/>
              </a:rPr>
              <a:t> </a:t>
            </a:r>
            <a:r>
              <a:rPr lang="en-US" sz="4295" dirty="0" err="1">
                <a:solidFill>
                  <a:srgbClr val="FFFFFF"/>
                </a:solidFill>
                <a:latin typeface="Muli Black"/>
              </a:rPr>
              <a:t>bản</a:t>
            </a:r>
            <a:r>
              <a:rPr lang="en-US" sz="4295" dirty="0">
                <a:solidFill>
                  <a:srgbClr val="FFFFFF"/>
                </a:solidFill>
                <a:latin typeface="Muli Black"/>
              </a:rPr>
              <a:t> </a:t>
            </a:r>
            <a:r>
              <a:rPr lang="en-US" sz="4295" dirty="0" err="1">
                <a:solidFill>
                  <a:srgbClr val="FFFFFF"/>
                </a:solidFill>
                <a:latin typeface="Muli Black"/>
              </a:rPr>
              <a:t>về</a:t>
            </a:r>
            <a:r>
              <a:rPr lang="en-US" sz="4295" dirty="0">
                <a:solidFill>
                  <a:srgbClr val="FFFFFF"/>
                </a:solidFill>
                <a:latin typeface="Muli Black"/>
              </a:rPr>
              <a:t> Gymnasium Package</a:t>
            </a:r>
          </a:p>
        </p:txBody>
      </p:sp>
      <p:sp>
        <p:nvSpPr>
          <p:cNvPr id="6" name="TextBox 6"/>
          <p:cNvSpPr txBox="1"/>
          <p:nvPr/>
        </p:nvSpPr>
        <p:spPr>
          <a:xfrm>
            <a:off x="845137" y="1461674"/>
            <a:ext cx="10831599" cy="91420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Là</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thư</a:t>
            </a:r>
            <a:r>
              <a:rPr lang="en-US" sz="2632" dirty="0">
                <a:solidFill>
                  <a:srgbClr val="FFFFFF"/>
                </a:solidFill>
                <a:latin typeface="Muli Black"/>
              </a:rPr>
              <a:t> </a:t>
            </a:r>
            <a:r>
              <a:rPr lang="en-US" sz="2632" dirty="0" err="1">
                <a:solidFill>
                  <a:srgbClr val="FFFFFF"/>
                </a:solidFill>
                <a:latin typeface="Muli Black"/>
              </a:rPr>
              <a:t>viện</a:t>
            </a:r>
            <a:r>
              <a:rPr lang="en-US" sz="2632" dirty="0">
                <a:solidFill>
                  <a:srgbClr val="FFFFFF"/>
                </a:solidFill>
                <a:latin typeface="Muli Black"/>
              </a:rPr>
              <a:t> </a:t>
            </a:r>
            <a:r>
              <a:rPr lang="en-US" sz="2632" dirty="0" err="1">
                <a:solidFill>
                  <a:srgbClr val="FFFFFF"/>
                </a:solidFill>
                <a:latin typeface="Muli Black"/>
              </a:rPr>
              <a:t>mã</a:t>
            </a:r>
            <a:r>
              <a:rPr lang="en-US" sz="2632" dirty="0">
                <a:solidFill>
                  <a:srgbClr val="FFFFFF"/>
                </a:solidFill>
                <a:latin typeface="Muli Black"/>
              </a:rPr>
              <a:t> </a:t>
            </a:r>
            <a:r>
              <a:rPr lang="en-US" sz="2632" dirty="0" err="1">
                <a:solidFill>
                  <a:srgbClr val="FFFFFF"/>
                </a:solidFill>
                <a:latin typeface="Muli Black"/>
              </a:rPr>
              <a:t>nguồn</a:t>
            </a:r>
            <a:r>
              <a:rPr lang="en-US" sz="2632" dirty="0">
                <a:solidFill>
                  <a:srgbClr val="FFFFFF"/>
                </a:solidFill>
                <a:latin typeface="Muli Black"/>
              </a:rPr>
              <a:t> </a:t>
            </a:r>
            <a:r>
              <a:rPr lang="en-US" sz="2632" dirty="0" err="1">
                <a:solidFill>
                  <a:srgbClr val="FFFFFF"/>
                </a:solidFill>
                <a:latin typeface="Muli Black"/>
              </a:rPr>
              <a:t>mở</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phép</a:t>
            </a:r>
            <a:r>
              <a:rPr lang="en-US" sz="2632" dirty="0">
                <a:solidFill>
                  <a:srgbClr val="FFFFFF"/>
                </a:solidFill>
                <a:latin typeface="Muli Black"/>
              </a:rPr>
              <a:t> </a:t>
            </a:r>
            <a:r>
              <a:rPr lang="en-US" sz="2632" dirty="0" err="1">
                <a:solidFill>
                  <a:srgbClr val="FFFFFF"/>
                </a:solidFill>
                <a:latin typeface="Muli Black"/>
              </a:rPr>
              <a:t>tạo</a:t>
            </a:r>
            <a:r>
              <a:rPr lang="en-US" sz="2632" dirty="0">
                <a:solidFill>
                  <a:srgbClr val="FFFFFF"/>
                </a:solidFill>
                <a:latin typeface="Muli Black"/>
              </a:rPr>
              <a:t> </a:t>
            </a:r>
            <a:r>
              <a:rPr lang="en-US" sz="2632" dirty="0" err="1">
                <a:solidFill>
                  <a:srgbClr val="FFFFFF"/>
                </a:solidFill>
                <a:latin typeface="Muli Black"/>
              </a:rPr>
              <a:t>ra</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tương</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để</a:t>
            </a:r>
            <a:r>
              <a:rPr lang="en-US" sz="2632" dirty="0">
                <a:solidFill>
                  <a:srgbClr val="FFFFFF"/>
                </a:solidFill>
                <a:latin typeface="Muli Black"/>
              </a:rPr>
              <a:t> </a:t>
            </a:r>
            <a:r>
              <a:rPr lang="en-US" sz="2632" dirty="0" err="1">
                <a:solidFill>
                  <a:srgbClr val="FFFFFF"/>
                </a:solidFill>
                <a:latin typeface="Muli Black"/>
              </a:rPr>
              <a:t>huấn</a:t>
            </a:r>
            <a:r>
              <a:rPr lang="en-US" sz="2632" dirty="0">
                <a:solidFill>
                  <a:srgbClr val="FFFFFF"/>
                </a:solidFill>
                <a:latin typeface="Muli Black"/>
              </a:rPr>
              <a:t> </a:t>
            </a:r>
            <a:r>
              <a:rPr lang="en-US" sz="2632" dirty="0" err="1">
                <a:solidFill>
                  <a:srgbClr val="FFFFFF"/>
                </a:solidFill>
                <a:latin typeface="Muli Black"/>
              </a:rPr>
              <a:t>luyện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a:t>
            </a:r>
            <a:r>
              <a:rPr lang="en-US" sz="2632" dirty="0">
                <a:solidFill>
                  <a:srgbClr val="FFFFFF"/>
                </a:solidFill>
                <a:latin typeface="Muli Black"/>
              </a:rPr>
              <a:t> </a:t>
            </a:r>
            <a:r>
              <a:rPr lang="en-US" sz="2632" dirty="0" err="1">
                <a:solidFill>
                  <a:srgbClr val="FFFFFF"/>
                </a:solidFill>
                <a:latin typeface="Muli Black"/>
              </a:rPr>
              <a:t>hình</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sp>
        <p:nvSpPr>
          <p:cNvPr id="7" name="TextBox 7"/>
          <p:cNvSpPr txBox="1"/>
          <p:nvPr/>
        </p:nvSpPr>
        <p:spPr>
          <a:xfrm>
            <a:off x="845137" y="3295844"/>
            <a:ext cx="10831599" cy="184765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đều</a:t>
            </a:r>
            <a:r>
              <a:rPr lang="en-US" sz="2632" dirty="0">
                <a:solidFill>
                  <a:srgbClr val="FFFFFF"/>
                </a:solidFill>
                <a:latin typeface="Muli Black"/>
              </a:rPr>
              <a:t> </a:t>
            </a:r>
            <a:r>
              <a:rPr lang="en-US" sz="2632" dirty="0" err="1">
                <a:solidFill>
                  <a:srgbClr val="FFFFFF"/>
                </a:solidFill>
                <a:latin typeface="Muli Black"/>
              </a:rPr>
              <a:t>cung</a:t>
            </a:r>
            <a:r>
              <a:rPr lang="en-US" sz="2632" dirty="0">
                <a:solidFill>
                  <a:srgbClr val="FFFFFF"/>
                </a:solidFill>
                <a:latin typeface="Muli Black"/>
              </a:rPr>
              <a:t> </a:t>
            </a:r>
            <a:r>
              <a:rPr lang="en-US" sz="2632" dirty="0" err="1">
                <a:solidFill>
                  <a:srgbClr val="FFFFFF"/>
                </a:solidFill>
                <a:latin typeface="Muli Black"/>
              </a:rPr>
              <a:t>cấp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tử</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trạng</a:t>
            </a:r>
            <a:r>
              <a:rPr lang="en-US" sz="2632" dirty="0">
                <a:solidFill>
                  <a:srgbClr val="FFFFFF"/>
                </a:solidFill>
                <a:latin typeface="Muli Black"/>
              </a:rPr>
              <a:t> </a:t>
            </a:r>
            <a:r>
              <a:rPr lang="en-US" sz="2632" dirty="0" err="1">
                <a:solidFill>
                  <a:srgbClr val="FFFFFF"/>
                </a:solidFill>
                <a:latin typeface="Muli Black"/>
              </a:rPr>
              <a:t>thái</a:t>
            </a:r>
            <a:r>
              <a:rPr lang="en-US" sz="2632" dirty="0">
                <a:solidFill>
                  <a:srgbClr val="FFFFFF"/>
                </a:solidFill>
                <a:latin typeface="Muli Black"/>
              </a:rPr>
              <a:t> (state) </a:t>
            </a:r>
            <a:r>
              <a:rPr lang="en-US" sz="2632" dirty="0" err="1">
                <a:solidFill>
                  <a:srgbClr val="FFFFFF"/>
                </a:solidFill>
                <a:latin typeface="Muli Black"/>
              </a:rPr>
              <a:t>của</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 (actions) </a:t>
            </a:r>
            <a:r>
              <a:rPr lang="en-US" sz="2632" dirty="0" err="1">
                <a:solidFill>
                  <a:srgbClr val="FFFFFF"/>
                </a:solidFill>
                <a:latin typeface="Muli Black"/>
              </a:rPr>
              <a:t>có</a:t>
            </a:r>
            <a:r>
              <a:rPr lang="en-US" sz="2632" dirty="0">
                <a:solidFill>
                  <a:srgbClr val="FFFFFF"/>
                </a:solidFill>
                <a:latin typeface="Muli Black"/>
              </a:rPr>
              <a:t> </a:t>
            </a:r>
            <a:r>
              <a:rPr lang="en-US" sz="2632" dirty="0" err="1">
                <a:solidFill>
                  <a:srgbClr val="FFFFFF"/>
                </a:solidFill>
                <a:latin typeface="Muli Black"/>
              </a:rPr>
              <a:t>thể</a:t>
            </a:r>
            <a:r>
              <a:rPr lang="en-US" sz="2632" dirty="0">
                <a:solidFill>
                  <a:srgbClr val="FFFFFF"/>
                </a:solidFill>
                <a:latin typeface="Muli Black"/>
              </a:rPr>
              <a:t> </a:t>
            </a:r>
            <a:r>
              <a:rPr lang="en-US" sz="2632" dirty="0" err="1">
                <a:solidFill>
                  <a:srgbClr val="FFFFFF"/>
                </a:solidFill>
                <a:latin typeface="Muli Black"/>
              </a:rPr>
              <a:t>thực</a:t>
            </a:r>
            <a:r>
              <a:rPr lang="en-US" sz="2632" dirty="0">
                <a:solidFill>
                  <a:srgbClr val="FFFFFF"/>
                </a:solidFill>
                <a:latin typeface="Muli Black"/>
              </a:rPr>
              <a:t> </a:t>
            </a:r>
            <a:r>
              <a:rPr lang="en-US" sz="2632" dirty="0" err="1">
                <a:solidFill>
                  <a:srgbClr val="FFFFFF"/>
                </a:solidFill>
                <a:latin typeface="Muli Black"/>
              </a:rPr>
              <a:t>hiện</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phần</a:t>
            </a:r>
            <a:r>
              <a:rPr lang="en-US" sz="2632" dirty="0">
                <a:solidFill>
                  <a:srgbClr val="FFFFFF"/>
                </a:solidFill>
                <a:latin typeface="Muli Black"/>
              </a:rPr>
              <a:t> </a:t>
            </a:r>
            <a:r>
              <a:rPr lang="en-US" sz="2632" dirty="0" err="1">
                <a:solidFill>
                  <a:srgbClr val="FFFFFF"/>
                </a:solidFill>
                <a:latin typeface="Muli Black"/>
              </a:rPr>
              <a:t>thưởng</a:t>
            </a:r>
            <a:r>
              <a:rPr lang="en-US" sz="2632" dirty="0">
                <a:solidFill>
                  <a:srgbClr val="FFFFFF"/>
                </a:solidFill>
                <a:latin typeface="Muli Black"/>
              </a:rPr>
              <a:t> (rewards) </a:t>
            </a:r>
            <a:r>
              <a:rPr lang="en-US" sz="2632" dirty="0" err="1">
                <a:solidFill>
                  <a:srgbClr val="FFFFFF"/>
                </a:solidFill>
                <a:latin typeface="Muli Black"/>
              </a:rPr>
              <a:t>nhận</a:t>
            </a:r>
            <a:r>
              <a:rPr lang="en-US" sz="2632" dirty="0">
                <a:solidFill>
                  <a:srgbClr val="FFFFFF"/>
                </a:solidFill>
                <a:latin typeface="Muli Black"/>
              </a:rPr>
              <a:t> </a:t>
            </a:r>
            <a:r>
              <a:rPr lang="en-US" sz="2632" dirty="0" err="1">
                <a:solidFill>
                  <a:srgbClr val="FFFFFF"/>
                </a:solidFill>
                <a:latin typeface="Muli Black"/>
              </a:rPr>
              <a:t>được</a:t>
            </a:r>
            <a:r>
              <a:rPr lang="en-US" sz="2632" dirty="0">
                <a:solidFill>
                  <a:srgbClr val="FFFFFF"/>
                </a:solidFill>
                <a:latin typeface="Muli Black"/>
              </a:rPr>
              <a:t> </a:t>
            </a:r>
            <a:r>
              <a:rPr lang="en-US" sz="2632" dirty="0" err="1">
                <a:solidFill>
                  <a:srgbClr val="FFFFFF"/>
                </a:solidFill>
                <a:latin typeface="Muli Black"/>
              </a:rPr>
              <a:t>sau</a:t>
            </a:r>
            <a:r>
              <a:rPr lang="en-US" sz="2632" dirty="0">
                <a:solidFill>
                  <a:srgbClr val="FFFFFF"/>
                </a:solidFill>
                <a:latin typeface="Muli Black"/>
              </a:rPr>
              <a:t> </a:t>
            </a:r>
            <a:r>
              <a:rPr lang="en-US" sz="2632" dirty="0" err="1">
                <a:solidFill>
                  <a:srgbClr val="FFFFFF"/>
                </a:solidFill>
                <a:latin typeface="Muli Black"/>
              </a:rPr>
              <a:t>mỗi</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a:t>
            </a:r>
          </a:p>
        </p:txBody>
      </p:sp>
      <p:sp>
        <p:nvSpPr>
          <p:cNvPr id="8" name="TextBox 8"/>
          <p:cNvSpPr txBox="1"/>
          <p:nvPr/>
        </p:nvSpPr>
        <p:spPr>
          <a:xfrm>
            <a:off x="845137" y="6067425"/>
            <a:ext cx="10831599" cy="1380931"/>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Vì</a:t>
            </a:r>
            <a:r>
              <a:rPr lang="en-US" sz="2632" dirty="0">
                <a:solidFill>
                  <a:srgbClr val="FFFFFF"/>
                </a:solidFill>
                <a:latin typeface="Muli Black"/>
              </a:rPr>
              <a:t> </a:t>
            </a:r>
            <a:r>
              <a:rPr lang="en-US" sz="2632" dirty="0" err="1">
                <a:solidFill>
                  <a:srgbClr val="FFFFFF"/>
                </a:solidFill>
                <a:latin typeface="Muli Black"/>
              </a:rPr>
              <a:t>vậy</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rất</a:t>
            </a:r>
            <a:r>
              <a:rPr lang="en-US" sz="2632" dirty="0">
                <a:solidFill>
                  <a:srgbClr val="FFFFFF"/>
                </a:solidFill>
                <a:latin typeface="Muli Black"/>
              </a:rPr>
              <a:t> </a:t>
            </a:r>
            <a:r>
              <a:rPr lang="en-US" sz="2632" dirty="0" err="1">
                <a:solidFill>
                  <a:srgbClr val="FFFFFF"/>
                </a:solidFill>
                <a:latin typeface="Muli Black"/>
              </a:rPr>
              <a:t>phù</a:t>
            </a:r>
            <a:r>
              <a:rPr lang="en-US" sz="2632" dirty="0">
                <a:solidFill>
                  <a:srgbClr val="FFFFFF"/>
                </a:solidFill>
                <a:latin typeface="Muli Black"/>
              </a:rPr>
              <a:t> </a:t>
            </a:r>
            <a:r>
              <a:rPr lang="en-US" sz="2632" dirty="0" err="1">
                <a:solidFill>
                  <a:srgbClr val="FFFFFF"/>
                </a:solidFill>
                <a:latin typeface="Muli Black"/>
              </a:rPr>
              <a:t>hợp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việc</a:t>
            </a:r>
            <a:r>
              <a:rPr lang="en-US" sz="2632" dirty="0">
                <a:solidFill>
                  <a:srgbClr val="FFFFFF"/>
                </a:solidFill>
                <a:latin typeface="Muli Black"/>
              </a:rPr>
              <a:t> </a:t>
            </a:r>
            <a:r>
              <a:rPr lang="en-US" sz="2632" dirty="0" err="1">
                <a:solidFill>
                  <a:srgbClr val="FFFFFF"/>
                </a:solidFill>
                <a:latin typeface="Muli Black"/>
              </a:rPr>
              <a:t>nghiên</a:t>
            </a:r>
            <a:r>
              <a:rPr lang="en-US" sz="2632" dirty="0">
                <a:solidFill>
                  <a:srgbClr val="FFFFFF"/>
                </a:solidFill>
                <a:latin typeface="Muli Black"/>
              </a:rPr>
              <a:t> </a:t>
            </a:r>
            <a:r>
              <a:rPr lang="en-US" sz="2632" dirty="0" err="1">
                <a:solidFill>
                  <a:srgbClr val="FFFFFF"/>
                </a:solidFill>
                <a:latin typeface="Muli Black"/>
              </a:rPr>
              <a:t>cứu</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phát</a:t>
            </a:r>
            <a:r>
              <a:rPr lang="en-US" sz="2632" dirty="0">
                <a:solidFill>
                  <a:srgbClr val="FFFFFF"/>
                </a:solidFill>
                <a:latin typeface="Muli Black"/>
              </a:rPr>
              <a:t> </a:t>
            </a:r>
            <a:r>
              <a:rPr lang="en-US" sz="2632" dirty="0" err="1">
                <a:solidFill>
                  <a:srgbClr val="FFFFFF"/>
                </a:solidFill>
                <a:latin typeface="Muli Black"/>
              </a:rPr>
              <a:t>triển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thuật</a:t>
            </a:r>
            <a:r>
              <a:rPr lang="en-US" sz="2632" dirty="0">
                <a:solidFill>
                  <a:srgbClr val="FFFFFF"/>
                </a:solidFill>
                <a:latin typeface="Muli Black"/>
              </a:rPr>
              <a:t> </a:t>
            </a:r>
            <a:r>
              <a:rPr lang="en-US" sz="2632" dirty="0" err="1">
                <a:solidFill>
                  <a:srgbClr val="FFFFFF"/>
                </a:solidFill>
                <a:latin typeface="Muli Black"/>
              </a:rPr>
              <a:t>toán</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pic>
        <p:nvPicPr>
          <p:cNvPr id="9" name="Picture 9"/>
          <p:cNvPicPr>
            <a:picLocks noChangeAspect="1"/>
          </p:cNvPicPr>
          <p:nvPr/>
        </p:nvPicPr>
        <p:blipFill>
          <a:blip r:embed="rId3"/>
          <a:srcRect/>
          <a:stretch>
            <a:fillRect/>
          </a:stretch>
        </p:blipFill>
        <p:spPr>
          <a:xfrm>
            <a:off x="-4876800" y="5209255"/>
            <a:ext cx="27069000" cy="7680829"/>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833041" y="2886413"/>
            <a:ext cx="2379949" cy="1374064"/>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7" name="TextBox 17"/>
          <p:cNvSpPr txBox="1"/>
          <p:nvPr/>
        </p:nvSpPr>
        <p:spPr>
          <a:xfrm>
            <a:off x="1028700" y="2271485"/>
            <a:ext cx="8439366" cy="478120"/>
          </a:xfrm>
          <a:prstGeom prst="rect">
            <a:avLst/>
          </a:prstGeom>
        </p:spPr>
        <p:txBody>
          <a:bodyPr lIns="0" tIns="0" rIns="0" bIns="0" rtlCol="0" anchor="t">
            <a:spAutoFit/>
          </a:bodyPr>
          <a:lstStyle/>
          <a:p>
            <a:pPr>
              <a:lnSpc>
                <a:spcPts val="3870"/>
              </a:lnSpc>
              <a:spcBef>
                <a:spcPct val="0"/>
              </a:spcBef>
            </a:pPr>
            <a:r>
              <a:rPr lang="en-US" sz="2764">
                <a:solidFill>
                  <a:srgbClr val="FFFFFF"/>
                </a:solidFill>
                <a:latin typeface="Muli Black"/>
              </a:rPr>
              <a:t>Bước 1: Xác định môi trường bạn muốn làm việc</a:t>
            </a:r>
          </a:p>
        </p:txBody>
      </p:sp>
      <p:sp>
        <p:nvSpPr>
          <p:cNvPr id="18" name="TextBox 18"/>
          <p:cNvSpPr txBox="1"/>
          <p:nvPr/>
        </p:nvSpPr>
        <p:spPr>
          <a:xfrm>
            <a:off x="1028700" y="630770"/>
            <a:ext cx="8115300" cy="828146"/>
          </a:xfrm>
          <a:prstGeom prst="rect">
            <a:avLst/>
          </a:prstGeom>
        </p:spPr>
        <p:txBody>
          <a:bodyPr lIns="0" tIns="0" rIns="0" bIns="0" rtlCol="0" anchor="t">
            <a:spAutoFit/>
          </a:bodyPr>
          <a:lstStyle/>
          <a:p>
            <a:pPr algn="just">
              <a:lnSpc>
                <a:spcPts val="6854"/>
              </a:lnSpc>
              <a:spcBef>
                <a:spcPct val="0"/>
              </a:spcBef>
            </a:pPr>
            <a:r>
              <a:rPr lang="en-US" sz="4895">
                <a:solidFill>
                  <a:srgbClr val="FFFFFF"/>
                </a:solidFill>
                <a:latin typeface="Muli Black"/>
              </a:rPr>
              <a:t>2. Bắt đầu với Gymnasium</a:t>
            </a:r>
          </a:p>
        </p:txBody>
      </p:sp>
      <p:sp>
        <p:nvSpPr>
          <p:cNvPr id="19" name="TextBox 19"/>
          <p:cNvSpPr txBox="1"/>
          <p:nvPr/>
        </p:nvSpPr>
        <p:spPr>
          <a:xfrm>
            <a:off x="1028700" y="3222966"/>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2: </a:t>
            </a:r>
            <a:r>
              <a:rPr lang="en-US" sz="2764" dirty="0" err="1">
                <a:solidFill>
                  <a:srgbClr val="FFFFFF"/>
                </a:solidFill>
                <a:latin typeface="Muli Black"/>
              </a:rPr>
              <a:t>Khởi</a:t>
            </a:r>
            <a:r>
              <a:rPr lang="en-US" sz="2764" dirty="0">
                <a:solidFill>
                  <a:srgbClr val="FFFFFF"/>
                </a:solidFill>
                <a:latin typeface="Muli Black"/>
              </a:rPr>
              <a:t> </a:t>
            </a:r>
            <a:r>
              <a:rPr lang="en-US" sz="2764" dirty="0" err="1">
                <a:solidFill>
                  <a:srgbClr val="FFFFFF"/>
                </a:solidFill>
                <a:latin typeface="Muli Black"/>
              </a:rPr>
              <a:t>tạo</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
        <p:nvSpPr>
          <p:cNvPr id="20" name="TextBox 20"/>
          <p:cNvSpPr txBox="1"/>
          <p:nvPr/>
        </p:nvSpPr>
        <p:spPr>
          <a:xfrm>
            <a:off x="1028700" y="4180545"/>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3: </a:t>
            </a:r>
            <a:r>
              <a:rPr lang="en-US" sz="2764" dirty="0" err="1">
                <a:solidFill>
                  <a:srgbClr val="FFFFFF"/>
                </a:solidFill>
                <a:latin typeface="Muli Black"/>
              </a:rPr>
              <a:t>Xác</a:t>
            </a:r>
            <a:r>
              <a:rPr lang="en-US" sz="2764" dirty="0">
                <a:solidFill>
                  <a:srgbClr val="FFFFFF"/>
                </a:solidFill>
                <a:latin typeface="Muli Black"/>
              </a:rPr>
              <a:t> </a:t>
            </a:r>
            <a:r>
              <a:rPr lang="en-US" sz="2764" dirty="0" err="1">
                <a:solidFill>
                  <a:srgbClr val="FFFFFF"/>
                </a:solidFill>
                <a:latin typeface="Muli Black"/>
              </a:rPr>
              <a:t>định</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endParaRPr lang="en-US" sz="2764" dirty="0">
              <a:solidFill>
                <a:srgbClr val="FFFFFF"/>
              </a:solidFill>
              <a:latin typeface="Muli Black"/>
            </a:endParaRPr>
          </a:p>
        </p:txBody>
      </p:sp>
      <p:sp>
        <p:nvSpPr>
          <p:cNvPr id="21" name="TextBox 21"/>
          <p:cNvSpPr txBox="1"/>
          <p:nvPr/>
        </p:nvSpPr>
        <p:spPr>
          <a:xfrm>
            <a:off x="998343" y="5077765"/>
            <a:ext cx="14441499"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Tương</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với</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r>
              <a:rPr lang="en-US" sz="2764" dirty="0">
                <a:solidFill>
                  <a:srgbClr val="FFFFFF"/>
                </a:solidFill>
                <a:latin typeface="Muli Black"/>
              </a:rPr>
              <a:t>, </a:t>
            </a:r>
            <a:r>
              <a:rPr lang="en-US" sz="2764" dirty="0" err="1">
                <a:solidFill>
                  <a:srgbClr val="FFFFFF"/>
                </a:solidFill>
                <a:latin typeface="Muli Black"/>
              </a:rPr>
              <a:t>thực</a:t>
            </a:r>
            <a:r>
              <a:rPr lang="en-US" sz="2764" dirty="0">
                <a:solidFill>
                  <a:srgbClr val="FFFFFF"/>
                </a:solidFill>
                <a:latin typeface="Muli Black"/>
              </a:rPr>
              <a:t> </a:t>
            </a:r>
            <a:r>
              <a:rPr lang="en-US" sz="2764" dirty="0" err="1">
                <a:solidFill>
                  <a:srgbClr val="FFFFFF"/>
                </a:solidFill>
                <a:latin typeface="Muli Black"/>
              </a:rPr>
              <a:t>hiện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hành</a:t>
            </a:r>
            <a:r>
              <a:rPr lang="en-US" sz="2764" dirty="0">
                <a:solidFill>
                  <a:srgbClr val="FFFFFF"/>
                </a:solidFill>
                <a:latin typeface="Muli Black"/>
              </a:rPr>
              <a:t> </a:t>
            </a:r>
            <a:r>
              <a:rPr lang="en-US" sz="2764" dirty="0" err="1">
                <a:solidFill>
                  <a:srgbClr val="FFFFFF"/>
                </a:solidFill>
                <a:latin typeface="Muli Black"/>
              </a:rPr>
              <a:t>động</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2" name="TextBox 22"/>
          <p:cNvSpPr txBox="1"/>
          <p:nvPr/>
        </p:nvSpPr>
        <p:spPr>
          <a:xfrm>
            <a:off x="1028700" y="5915965"/>
            <a:ext cx="15115535"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5: </a:t>
            </a:r>
            <a:r>
              <a:rPr lang="en-US" sz="2764" dirty="0" err="1">
                <a:solidFill>
                  <a:srgbClr val="FFFFFF"/>
                </a:solidFill>
                <a:latin typeface="Muli Black"/>
              </a:rPr>
              <a:t>Cập</a:t>
            </a:r>
            <a:r>
              <a:rPr lang="en-US" sz="2764" dirty="0">
                <a:solidFill>
                  <a:srgbClr val="FFFFFF"/>
                </a:solidFill>
                <a:latin typeface="Muli Black"/>
              </a:rPr>
              <a:t> </a:t>
            </a:r>
            <a:r>
              <a:rPr lang="en-US" sz="2764" dirty="0" err="1">
                <a:solidFill>
                  <a:srgbClr val="FFFFFF"/>
                </a:solidFill>
                <a:latin typeface="Muli Black"/>
              </a:rPr>
              <a:t>nhật</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dựa</a:t>
            </a:r>
            <a:r>
              <a:rPr lang="en-US" sz="2764" dirty="0">
                <a:solidFill>
                  <a:srgbClr val="FFFFFF"/>
                </a:solidFill>
                <a:latin typeface="Muli Black"/>
              </a:rPr>
              <a:t> </a:t>
            </a:r>
            <a:r>
              <a:rPr lang="en-US" sz="2764" dirty="0" err="1">
                <a:solidFill>
                  <a:srgbClr val="FFFFFF"/>
                </a:solidFill>
                <a:latin typeface="Muli Black"/>
              </a:rPr>
              <a:t>trên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r>
              <a:rPr lang="en-US" sz="2764" dirty="0">
                <a:solidFill>
                  <a:srgbClr val="FFFFFF"/>
                </a:solidFill>
                <a:latin typeface="Muli Black"/>
              </a:rPr>
              <a:t> </a:t>
            </a:r>
            <a:r>
              <a:rPr lang="en-US" sz="2764" dirty="0" err="1">
                <a:solidFill>
                  <a:srgbClr val="FFFFFF"/>
                </a:solidFill>
                <a:latin typeface="Muli Black"/>
              </a:rPr>
              <a:t>mà</a:t>
            </a:r>
            <a:r>
              <a:rPr lang="en-US" sz="2764" dirty="0">
                <a:solidFill>
                  <a:srgbClr val="FFFFFF"/>
                </a:solidFill>
                <a:latin typeface="Muli Black"/>
              </a:rPr>
              <a:t> </a:t>
            </a:r>
            <a:r>
              <a:rPr lang="en-US" sz="2764" dirty="0" err="1">
                <a:solidFill>
                  <a:srgbClr val="FFFFFF"/>
                </a:solidFill>
                <a:latin typeface="Muli Black"/>
              </a:rPr>
              <a:t>nó</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được</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3" name="TextBox 23"/>
          <p:cNvSpPr txBox="1"/>
          <p:nvPr/>
        </p:nvSpPr>
        <p:spPr>
          <a:xfrm>
            <a:off x="973267" y="6828130"/>
            <a:ext cx="15115535" cy="1460512"/>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6: </a:t>
            </a:r>
            <a:r>
              <a:rPr lang="en-US" sz="2764" dirty="0" err="1">
                <a:solidFill>
                  <a:srgbClr val="FFFFFF"/>
                </a:solidFill>
                <a:latin typeface="Muli Black"/>
              </a:rPr>
              <a:t>Dừng</a:t>
            </a:r>
            <a:r>
              <a:rPr lang="en-US" sz="2764" dirty="0">
                <a:solidFill>
                  <a:srgbClr val="FFFFFF"/>
                </a:solidFill>
                <a:latin typeface="Muli Black"/>
              </a:rPr>
              <a:t> </a:t>
            </a:r>
            <a:r>
              <a:rPr lang="en-US" sz="2764" dirty="0" err="1">
                <a:solidFill>
                  <a:srgbClr val="FFFFFF"/>
                </a:solidFill>
                <a:latin typeface="Muli Black"/>
              </a:rPr>
              <a:t>việc</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đủ</a:t>
            </a:r>
            <a:r>
              <a:rPr lang="en-US" sz="2764" dirty="0">
                <a:solidFill>
                  <a:srgbClr val="FFFFFF"/>
                </a:solidFill>
                <a:latin typeface="Muli Black"/>
              </a:rPr>
              <a:t> </a:t>
            </a:r>
            <a:r>
              <a:rPr lang="en-US" sz="2764" dirty="0" err="1">
                <a:solidFill>
                  <a:srgbClr val="FFFFFF"/>
                </a:solidFill>
                <a:latin typeface="Muli Black"/>
              </a:rPr>
              <a:t>số</a:t>
            </a:r>
            <a:r>
              <a:rPr lang="en-US" sz="2764" dirty="0">
                <a:solidFill>
                  <a:srgbClr val="FFFFFF"/>
                </a:solidFill>
                <a:latin typeface="Muli Black"/>
              </a:rPr>
              <a:t> </a:t>
            </a:r>
            <a:r>
              <a:rPr lang="en-US" sz="2764" dirty="0" err="1">
                <a:solidFill>
                  <a:srgbClr val="FFFFFF"/>
                </a:solidFill>
                <a:latin typeface="Muli Black"/>
              </a:rPr>
              <a:t>lần</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hoặc</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đạt</a:t>
            </a:r>
            <a:r>
              <a:rPr lang="en-US" sz="2764" dirty="0">
                <a:solidFill>
                  <a:srgbClr val="FFFFFF"/>
                </a:solidFill>
                <a:latin typeface="Muli Black"/>
              </a:rPr>
              <a:t> </a:t>
            </a:r>
            <a:r>
              <a:rPr lang="en-US" sz="2764" dirty="0" err="1">
                <a:solidFill>
                  <a:srgbClr val="FFFFFF"/>
                </a:solidFill>
                <a:latin typeface="Muli Black"/>
              </a:rPr>
              <a:t>hiệu</a:t>
            </a:r>
            <a:r>
              <a:rPr lang="en-US" sz="2764" dirty="0">
                <a:solidFill>
                  <a:srgbClr val="FFFFFF"/>
                </a:solidFill>
                <a:latin typeface="Muli Black"/>
              </a:rPr>
              <a:t> </a:t>
            </a:r>
            <a:r>
              <a:rPr lang="en-US" sz="2764" dirty="0" err="1">
                <a:solidFill>
                  <a:srgbClr val="FFFFFF"/>
                </a:solidFill>
                <a:latin typeface="Muli Black"/>
              </a:rPr>
              <a:t>suất</a:t>
            </a:r>
            <a:r>
              <a:rPr lang="en-US" sz="2764" dirty="0">
                <a:solidFill>
                  <a:srgbClr val="FFFFFF"/>
                </a:solidFill>
                <a:latin typeface="Muli Black"/>
              </a:rPr>
              <a:t> </a:t>
            </a:r>
            <a:r>
              <a:rPr lang="en-US" sz="2764" dirty="0" err="1">
                <a:solidFill>
                  <a:srgbClr val="FFFFFF"/>
                </a:solidFill>
                <a:latin typeface="Muli Black"/>
              </a:rPr>
              <a:t>hài</a:t>
            </a:r>
            <a:r>
              <a:rPr lang="en-US" sz="2764" dirty="0">
                <a:solidFill>
                  <a:srgbClr val="FFFFFF"/>
                </a:solidFill>
                <a:latin typeface="Muli Black"/>
              </a:rPr>
              <a:t> </a:t>
            </a:r>
            <a:r>
              <a:rPr lang="en-US" sz="2764" dirty="0" err="1">
                <a:solidFill>
                  <a:srgbClr val="FFFFFF"/>
                </a:solidFill>
                <a:latin typeface="Muli Black"/>
              </a:rPr>
              <a:t>lòng</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không</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lại</a:t>
            </a:r>
            <a:r>
              <a:rPr lang="en-US" sz="2764" dirty="0">
                <a:solidFill>
                  <a:srgbClr val="FFFFFF"/>
                </a:solidFill>
                <a:latin typeface="Muli Black"/>
              </a:rPr>
              <a:t> </a:t>
            </a: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và</a:t>
            </a:r>
            <a:r>
              <a:rPr lang="en-US" sz="2764" dirty="0">
                <a:solidFill>
                  <a:srgbClr val="FFFFFF"/>
                </a:solidFill>
                <a:latin typeface="Muli Black"/>
              </a:rPr>
              <a:t> 5 </a:t>
            </a:r>
            <a:r>
              <a:rPr lang="en-US" sz="2764" dirty="0" err="1">
                <a:solidFill>
                  <a:srgbClr val="FFFFFF"/>
                </a:solidFill>
                <a:latin typeface="Muli Black"/>
              </a:rPr>
              <a:t>cho</a:t>
            </a:r>
            <a:r>
              <a:rPr lang="en-US" sz="2764" dirty="0">
                <a:solidFill>
                  <a:srgbClr val="FFFFFF"/>
                </a:solidFill>
                <a:latin typeface="Muli Black"/>
              </a:rPr>
              <a:t> </a:t>
            </a:r>
            <a:r>
              <a:rPr lang="en-US" sz="2764" dirty="0" err="1">
                <a:solidFill>
                  <a:srgbClr val="FFFFFF"/>
                </a:solidFill>
                <a:latin typeface="Muli Black"/>
              </a:rPr>
              <a:t>đến</a:t>
            </a:r>
            <a:r>
              <a:rPr lang="en-US" sz="2764" dirty="0">
                <a:solidFill>
                  <a:srgbClr val="FFFFFF"/>
                </a:solidFill>
                <a:latin typeface="Muli Black"/>
              </a:rPr>
              <a:t> </a:t>
            </a:r>
            <a:r>
              <a:rPr lang="en-US" sz="2764" dirty="0" err="1">
                <a:solidFill>
                  <a:srgbClr val="FFFFFF"/>
                </a:solidFill>
                <a:latin typeface="Muli Black"/>
              </a:rPr>
              <a:t>khi</a:t>
            </a:r>
            <a:r>
              <a:rPr lang="en-US" sz="2764" dirty="0">
                <a:solidFill>
                  <a:srgbClr val="FFFFFF"/>
                </a:solidFill>
                <a:latin typeface="Muli Black"/>
              </a:rPr>
              <a:t> </a:t>
            </a:r>
            <a:r>
              <a:rPr lang="en-US" sz="2764" dirty="0" err="1">
                <a:solidFill>
                  <a:srgbClr val="FFFFFF"/>
                </a:solidFill>
                <a:latin typeface="Muli Black"/>
              </a:rPr>
              <a:t>trò</a:t>
            </a:r>
            <a:r>
              <a:rPr lang="en-US" sz="2764" dirty="0">
                <a:solidFill>
                  <a:srgbClr val="FFFFFF"/>
                </a:solidFill>
                <a:latin typeface="Muli Black"/>
              </a:rPr>
              <a:t> </a:t>
            </a:r>
            <a:r>
              <a:rPr lang="en-US" sz="2764" dirty="0" err="1">
                <a:solidFill>
                  <a:srgbClr val="FFFFFF"/>
                </a:solidFill>
                <a:latin typeface="Muli Black"/>
              </a:rPr>
              <a:t>chơi</a:t>
            </a:r>
            <a:r>
              <a:rPr lang="en-US" sz="2764" dirty="0">
                <a:solidFill>
                  <a:srgbClr val="FFFFFF"/>
                </a:solidFill>
                <a:latin typeface="Muli Black"/>
              </a:rPr>
              <a:t> </a:t>
            </a:r>
            <a:r>
              <a:rPr lang="en-US" sz="2764" dirty="0" err="1">
                <a:solidFill>
                  <a:srgbClr val="FFFFFF"/>
                </a:solidFill>
                <a:latin typeface="Muli Black"/>
              </a:rPr>
              <a:t>kết</a:t>
            </a:r>
            <a:r>
              <a:rPr lang="en-US" sz="2764" dirty="0">
                <a:solidFill>
                  <a:srgbClr val="FFFFFF"/>
                </a:solidFill>
                <a:latin typeface="Muli Black"/>
              </a:rPr>
              <a:t> </a:t>
            </a:r>
            <a:r>
              <a:rPr lang="en-US" sz="2764" dirty="0" err="1">
                <a:solidFill>
                  <a:srgbClr val="FFFFFF"/>
                </a:solidFill>
                <a:latin typeface="Muli Black"/>
              </a:rPr>
              <a:t>thúc</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reset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2067</Words>
  <Application>Microsoft Office PowerPoint</Application>
  <PresentationFormat>Tùy chỉnh</PresentationFormat>
  <Paragraphs>202</Paragraphs>
  <Slides>31</Slides>
  <Notes>0</Notes>
  <HiddenSlides>0</HiddenSlides>
  <MMClips>0</MMClips>
  <ScaleCrop>false</ScaleCrop>
  <HeadingPairs>
    <vt:vector size="6" baseType="variant">
      <vt:variant>
        <vt:lpstr>Phông được Dùng</vt:lpstr>
      </vt:variant>
      <vt:variant>
        <vt:i4>18</vt:i4>
      </vt:variant>
      <vt:variant>
        <vt:lpstr>Chủ đề</vt:lpstr>
      </vt:variant>
      <vt:variant>
        <vt:i4>1</vt:i4>
      </vt:variant>
      <vt:variant>
        <vt:lpstr>Tiêu đề Bản chiếu</vt:lpstr>
      </vt:variant>
      <vt:variant>
        <vt:i4>31</vt:i4>
      </vt:variant>
    </vt:vector>
  </HeadingPairs>
  <TitlesOfParts>
    <vt:vector size="50" baseType="lpstr">
      <vt:lpstr>Open Sauce Bold</vt:lpstr>
      <vt:lpstr>Oswald</vt:lpstr>
      <vt:lpstr>CS Gordon Serif</vt:lpstr>
      <vt:lpstr>Fira Sans Light</vt:lpstr>
      <vt:lpstr>Times</vt:lpstr>
      <vt:lpstr>Times New Roman</vt:lpstr>
      <vt:lpstr>Muli Bold</vt:lpstr>
      <vt:lpstr>Cascadia Code</vt:lpstr>
      <vt:lpstr>Open Sans Bold Bold</vt:lpstr>
      <vt:lpstr>Calibri</vt:lpstr>
      <vt:lpstr>Be Vietnam Bold</vt:lpstr>
      <vt:lpstr>Arial</vt:lpstr>
      <vt:lpstr>Open Sauce</vt:lpstr>
      <vt:lpstr>Canva Sans Bold</vt:lpstr>
      <vt:lpstr>Muli Black</vt:lpstr>
      <vt:lpstr>Muli Regular</vt:lpstr>
      <vt:lpstr>Glacial Indifference</vt:lpstr>
      <vt:lpstr>Inter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Pitch Deck Presentation</dc:title>
  <dc:creator>ACER</dc:creator>
  <cp:lastModifiedBy>Hoàng Mai Hiếu</cp:lastModifiedBy>
  <cp:revision>9</cp:revision>
  <dcterms:created xsi:type="dcterms:W3CDTF">2006-08-16T00:00:00Z</dcterms:created>
  <dcterms:modified xsi:type="dcterms:W3CDTF">2023-05-10T16:16:53Z</dcterms:modified>
  <dc:identifier>DAFg0BOTou8</dc:identifier>
</cp:coreProperties>
</file>